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9"/>
  </p:notesMasterIdLst>
  <p:handoutMasterIdLst>
    <p:handoutMasterId r:id="rId50"/>
  </p:handoutMasterIdLst>
  <p:sldIdLst>
    <p:sldId id="256" r:id="rId5"/>
    <p:sldId id="268" r:id="rId6"/>
    <p:sldId id="260" r:id="rId7"/>
    <p:sldId id="291" r:id="rId8"/>
    <p:sldId id="259" r:id="rId9"/>
    <p:sldId id="269" r:id="rId10"/>
    <p:sldId id="272" r:id="rId11"/>
    <p:sldId id="262" r:id="rId12"/>
    <p:sldId id="274" r:id="rId13"/>
    <p:sldId id="273" r:id="rId14"/>
    <p:sldId id="275" r:id="rId15"/>
    <p:sldId id="276" r:id="rId16"/>
    <p:sldId id="277" r:id="rId17"/>
    <p:sldId id="278" r:id="rId18"/>
    <p:sldId id="279" r:id="rId19"/>
    <p:sldId id="280" r:id="rId20"/>
    <p:sldId id="283" r:id="rId21"/>
    <p:sldId id="282" r:id="rId22"/>
    <p:sldId id="284" r:id="rId23"/>
    <p:sldId id="285" r:id="rId24"/>
    <p:sldId id="286" r:id="rId25"/>
    <p:sldId id="288" r:id="rId26"/>
    <p:sldId id="289" r:id="rId27"/>
    <p:sldId id="290" r:id="rId28"/>
    <p:sldId id="287" r:id="rId29"/>
    <p:sldId id="297" r:id="rId30"/>
    <p:sldId id="292" r:id="rId31"/>
    <p:sldId id="293" r:id="rId32"/>
    <p:sldId id="294" r:id="rId33"/>
    <p:sldId id="295" r:id="rId34"/>
    <p:sldId id="296" r:id="rId35"/>
    <p:sldId id="298" r:id="rId36"/>
    <p:sldId id="300" r:id="rId37"/>
    <p:sldId id="301" r:id="rId38"/>
    <p:sldId id="310" r:id="rId39"/>
    <p:sldId id="309" r:id="rId40"/>
    <p:sldId id="307" r:id="rId41"/>
    <p:sldId id="308" r:id="rId42"/>
    <p:sldId id="302" r:id="rId43"/>
    <p:sldId id="304" r:id="rId44"/>
    <p:sldId id="306" r:id="rId45"/>
    <p:sldId id="311" r:id="rId46"/>
    <p:sldId id="312" r:id="rId47"/>
    <p:sldId id="264" r:id="rId4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727" autoAdjust="0"/>
  </p:normalViewPr>
  <p:slideViewPr>
    <p:cSldViewPr snapToGrid="0" showGuides="1">
      <p:cViewPr varScale="1">
        <p:scale>
          <a:sx n="56" d="100"/>
          <a:sy n="56" d="100"/>
        </p:scale>
        <p:origin x="1296"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7" d="100"/>
          <a:sy n="77" d="100"/>
        </p:scale>
        <p:origin x="39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1-27T18:30:02.258"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1-27T18:30:02.258"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2DE8700-0BDF-403F-9F9A-5A2655B7F876}" type="datetime1">
              <a:rPr lang="es-ES" smtClean="0"/>
              <a:t>29/01/2020</a:t>
            </a:fld>
            <a:endParaRPr lang="es-ES" dirty="0"/>
          </a:p>
        </p:txBody>
      </p:sp>
      <p:sp>
        <p:nvSpPr>
          <p:cNvPr id="4" name="Marcador de pie de página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es-ES" smtClean="0"/>
              <a:t>‹Nº›</a:t>
            </a:fld>
            <a:endParaRPr lang="es-E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8F3FE-BFE9-4821-91B4-1E371F0232E3}" type="datetime1">
              <a:rPr lang="es-ES" smtClean="0"/>
              <a:pPr/>
              <a:t>29/01/2020</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230CFA-805A-4FD3-B3A0-DAAA5993DA17}" type="slidenum">
              <a:rPr lang="es-ES" noProof="0" smtClean="0"/>
              <a:t>‹Nº›</a:t>
            </a:fld>
            <a:endParaRPr lang="es-E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a:t>
            </a:fld>
            <a:endParaRPr lang="es-ES" dirty="0"/>
          </a:p>
        </p:txBody>
      </p:sp>
    </p:spTree>
    <p:extLst>
      <p:ext uri="{BB962C8B-B14F-4D97-AF65-F5344CB8AC3E}">
        <p14:creationId xmlns:p14="http://schemas.microsoft.com/office/powerpoint/2010/main" val="1605458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10</a:t>
            </a:fld>
            <a:endParaRPr lang="es-ES" dirty="0"/>
          </a:p>
        </p:txBody>
      </p:sp>
    </p:spTree>
    <p:extLst>
      <p:ext uri="{BB962C8B-B14F-4D97-AF65-F5344CB8AC3E}">
        <p14:creationId xmlns:p14="http://schemas.microsoft.com/office/powerpoint/2010/main" val="404316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r>
              <a:rPr lang="es-CO" sz="1200" b="1" kern="1200" dirty="0" smtClean="0">
                <a:solidFill>
                  <a:schemeClr val="tx1"/>
                </a:solidFill>
                <a:effectLst/>
                <a:latin typeface="+mn-lt"/>
                <a:ea typeface="+mn-ea"/>
                <a:cs typeface="+mn-cs"/>
              </a:rPr>
              <a:t>Para el caso del discriminador se usará una red prácticamente opuesta al generador, pues esta recibe imágenes de 128x128x3(imagen del dataset o imagen generada) y la salida será un número que corresponde a la categoría de la imagen de entrada (Real o Falsa) se obtendrá un valor entre [1 -0] con una función de activación </a:t>
            </a:r>
            <a:r>
              <a:rPr lang="es-CO" sz="1200" b="1" kern="1200" dirty="0" err="1" smtClean="0">
                <a:solidFill>
                  <a:schemeClr val="tx1"/>
                </a:solidFill>
                <a:effectLst/>
                <a:latin typeface="+mn-lt"/>
                <a:ea typeface="+mn-ea"/>
                <a:cs typeface="+mn-cs"/>
              </a:rPr>
              <a:t>sigmoidal</a:t>
            </a:r>
            <a:r>
              <a:rPr lang="es-CO" sz="1200" b="1" kern="1200" dirty="0" smtClean="0">
                <a:solidFill>
                  <a:schemeClr val="tx1"/>
                </a:solidFill>
                <a:effectLst/>
                <a:latin typeface="+mn-lt"/>
                <a:ea typeface="+mn-ea"/>
                <a:cs typeface="+mn-cs"/>
              </a:rPr>
              <a:t>, las capas </a:t>
            </a:r>
            <a:r>
              <a:rPr lang="es-CO" sz="1200" b="1" kern="1200" dirty="0" err="1" smtClean="0">
                <a:solidFill>
                  <a:schemeClr val="tx1"/>
                </a:solidFill>
                <a:effectLst/>
                <a:latin typeface="+mn-lt"/>
                <a:ea typeface="+mn-ea"/>
                <a:cs typeface="+mn-cs"/>
              </a:rPr>
              <a:t>convolucionales</a:t>
            </a:r>
            <a:r>
              <a:rPr lang="es-CO" sz="1200" b="1" kern="1200" dirty="0" smtClean="0">
                <a:solidFill>
                  <a:schemeClr val="tx1"/>
                </a:solidFill>
                <a:effectLst/>
                <a:latin typeface="+mn-lt"/>
                <a:ea typeface="+mn-ea"/>
                <a:cs typeface="+mn-cs"/>
              </a:rPr>
              <a:t> (Con2D) se encargarán de progresivamente reducir la imagen, ancho y alto y de incrementar el número de características extraídas de la imagen, tal como lo hace una red convolucional convencional. En todas las capas exceptuando la de salida se usará la función de activación </a:t>
            </a:r>
            <a:r>
              <a:rPr lang="es-CO" sz="1200" b="1" kern="1200" dirty="0" err="1" smtClean="0">
                <a:solidFill>
                  <a:schemeClr val="tx1"/>
                </a:solidFill>
                <a:effectLst/>
                <a:latin typeface="+mn-lt"/>
                <a:ea typeface="+mn-ea"/>
                <a:cs typeface="+mn-cs"/>
              </a:rPr>
              <a:t>leakyrelu</a:t>
            </a:r>
            <a:r>
              <a:rPr lang="es-CO" sz="1200" b="1" kern="1200" dirty="0" smtClean="0">
                <a:solidFill>
                  <a:schemeClr val="tx1"/>
                </a:solidFill>
                <a:effectLst/>
                <a:latin typeface="+mn-lt"/>
                <a:ea typeface="+mn-ea"/>
                <a:cs typeface="+mn-cs"/>
              </a:rPr>
              <a:t> (No elimina por completo los valores negativos), de igual forma en todas las capas exceptuando la de entrada usaremos </a:t>
            </a:r>
            <a:r>
              <a:rPr lang="es-CO" sz="1200" b="1" kern="1200" dirty="0" err="1" smtClean="0">
                <a:solidFill>
                  <a:schemeClr val="tx1"/>
                </a:solidFill>
                <a:effectLst/>
                <a:latin typeface="+mn-lt"/>
                <a:ea typeface="+mn-ea"/>
                <a:cs typeface="+mn-cs"/>
              </a:rPr>
              <a:t>BatchNormalization</a:t>
            </a:r>
            <a:r>
              <a:rPr lang="es-CO" sz="1200" b="1" kern="1200" dirty="0" smtClean="0">
                <a:solidFill>
                  <a:schemeClr val="tx1"/>
                </a:solidFill>
                <a:effectLst/>
                <a:latin typeface="+mn-lt"/>
                <a:ea typeface="+mn-ea"/>
                <a:cs typeface="+mn-cs"/>
              </a:rPr>
              <a:t> (Garantiza que la salida de cada capa tenga una desviación estándar = 1 y un valor medio = 0), esto ayuda a la convergencia del algoritmo de optimización en el entrenamiento. </a:t>
            </a:r>
            <a:endParaRPr lang="en-US" sz="1200" kern="1200" dirty="0" smtClean="0">
              <a:solidFill>
                <a:schemeClr val="tx1"/>
              </a:solidFill>
              <a:effectLst/>
              <a:latin typeface="+mn-lt"/>
              <a:ea typeface="+mn-ea"/>
              <a:cs typeface="+mn-cs"/>
            </a:endParaRPr>
          </a:p>
          <a:p>
            <a:r>
              <a:rPr lang="es-CO"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11</a:t>
            </a:fld>
            <a:endParaRPr lang="es-ES" dirty="0"/>
          </a:p>
        </p:txBody>
      </p:sp>
    </p:spTree>
    <p:extLst>
      <p:ext uri="{BB962C8B-B14F-4D97-AF65-F5344CB8AC3E}">
        <p14:creationId xmlns:p14="http://schemas.microsoft.com/office/powerpoint/2010/main" val="117510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12</a:t>
            </a:fld>
            <a:endParaRPr lang="es-ES" dirty="0"/>
          </a:p>
        </p:txBody>
      </p:sp>
    </p:spTree>
    <p:extLst>
      <p:ext uri="{BB962C8B-B14F-4D97-AF65-F5344CB8AC3E}">
        <p14:creationId xmlns:p14="http://schemas.microsoft.com/office/powerpoint/2010/main" val="266363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CO" sz="1200" kern="1200" dirty="0" smtClean="0">
                <a:solidFill>
                  <a:schemeClr val="tx1"/>
                </a:solidFill>
                <a:effectLst/>
                <a:latin typeface="+mn-lt"/>
                <a:ea typeface="+mn-ea"/>
                <a:cs typeface="+mn-cs"/>
              </a:rPr>
              <a:t>Se usa la </a:t>
            </a:r>
            <a:r>
              <a:rPr lang="es-CO" sz="1200" kern="1200" dirty="0" err="1" smtClean="0">
                <a:solidFill>
                  <a:schemeClr val="tx1"/>
                </a:solidFill>
                <a:effectLst/>
                <a:latin typeface="+mn-lt"/>
                <a:ea typeface="+mn-ea"/>
                <a:cs typeface="+mn-cs"/>
              </a:rPr>
              <a:t>instruccion</a:t>
            </a:r>
            <a:r>
              <a:rPr lang="es-CO" sz="1200" kern="1200" dirty="0" smtClean="0">
                <a:solidFill>
                  <a:schemeClr val="tx1"/>
                </a:solidFill>
                <a:effectLst/>
                <a:latin typeface="+mn-lt"/>
                <a:ea typeface="+mn-ea"/>
                <a:cs typeface="+mn-cs"/>
              </a:rPr>
              <a:t> </a:t>
            </a:r>
            <a:r>
              <a:rPr lang="es-CO" sz="1200" kern="1200" dirty="0" err="1" smtClean="0">
                <a:solidFill>
                  <a:schemeClr val="tx1"/>
                </a:solidFill>
                <a:effectLst/>
                <a:latin typeface="+mn-lt"/>
                <a:ea typeface="+mn-ea"/>
                <a:cs typeface="+mn-cs"/>
              </a:rPr>
              <a:t>Sequencial</a:t>
            </a:r>
            <a:r>
              <a:rPr lang="es-CO" sz="1200" kern="1200" dirty="0" smtClean="0">
                <a:solidFill>
                  <a:schemeClr val="tx1"/>
                </a:solidFill>
                <a:effectLst/>
                <a:latin typeface="+mn-lt"/>
                <a:ea typeface="+mn-ea"/>
                <a:cs typeface="+mn-cs"/>
              </a:rPr>
              <a:t> para crear el contenedor donde </a:t>
            </a:r>
            <a:r>
              <a:rPr lang="es-CO" sz="1200" kern="1200" dirty="0" err="1" smtClean="0">
                <a:solidFill>
                  <a:schemeClr val="tx1"/>
                </a:solidFill>
                <a:effectLst/>
                <a:latin typeface="+mn-lt"/>
                <a:ea typeface="+mn-ea"/>
                <a:cs typeface="+mn-cs"/>
              </a:rPr>
              <a:t>estara</a:t>
            </a:r>
            <a:r>
              <a:rPr lang="es-CO" sz="1200" kern="1200" dirty="0" smtClean="0">
                <a:solidFill>
                  <a:schemeClr val="tx1"/>
                </a:solidFill>
                <a:effectLst/>
                <a:latin typeface="+mn-lt"/>
                <a:ea typeface="+mn-ea"/>
                <a:cs typeface="+mn-cs"/>
              </a:rPr>
              <a:t> el modelo de discriminador y el modelo del generador. Los coeficientes de entrenamiento del discriminador empiezan congelados.</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13</a:t>
            </a:fld>
            <a:endParaRPr lang="es-ES" dirty="0"/>
          </a:p>
        </p:txBody>
      </p:sp>
    </p:spTree>
    <p:extLst>
      <p:ext uri="{BB962C8B-B14F-4D97-AF65-F5344CB8AC3E}">
        <p14:creationId xmlns:p14="http://schemas.microsoft.com/office/powerpoint/2010/main" val="2992191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14</a:t>
            </a:fld>
            <a:endParaRPr lang="es-ES" dirty="0"/>
          </a:p>
        </p:txBody>
      </p:sp>
    </p:spTree>
    <p:extLst>
      <p:ext uri="{BB962C8B-B14F-4D97-AF65-F5344CB8AC3E}">
        <p14:creationId xmlns:p14="http://schemas.microsoft.com/office/powerpoint/2010/main" val="260763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Se crean dos lotes de 128 imágenes cada uno, el primero con imágenes reales provenientes del dataset y el segundo con imágenes falsas obtenidas con el generador, para cada uno de estos lotes generamos las categorías correspondientes, uno para cada imagen real y cero para imagen falsa. Se descongela los coeficientes de entrenamiento del discriminador y con los lotes generados se entrena al discriminador usando (</a:t>
            </a:r>
            <a:r>
              <a:rPr lang="es-CO" sz="1200" kern="1200" dirty="0" err="1" smtClean="0">
                <a:solidFill>
                  <a:schemeClr val="tx1"/>
                </a:solidFill>
                <a:effectLst/>
                <a:latin typeface="+mn-lt"/>
                <a:ea typeface="+mn-ea"/>
                <a:cs typeface="+mn-cs"/>
              </a:rPr>
              <a:t>train_on_batch</a:t>
            </a:r>
            <a:r>
              <a:rPr lang="es-CO" sz="1200" kern="1200" dirty="0" smtClean="0">
                <a:solidFill>
                  <a:schemeClr val="tx1"/>
                </a:solidFill>
                <a:effectLst/>
                <a:latin typeface="+mn-lt"/>
                <a:ea typeface="+mn-ea"/>
                <a:cs typeface="+mn-cs"/>
              </a:rPr>
              <a:t>), congelamos de nuevo los coeficientes del discriminador, y entrenamos al GAN (</a:t>
            </a:r>
            <a:r>
              <a:rPr lang="es-CO" sz="1200" kern="1200" dirty="0" err="1" smtClean="0">
                <a:solidFill>
                  <a:schemeClr val="tx1"/>
                </a:solidFill>
                <a:effectLst/>
                <a:latin typeface="+mn-lt"/>
                <a:ea typeface="+mn-ea"/>
                <a:cs typeface="+mn-cs"/>
              </a:rPr>
              <a:t>gan</a:t>
            </a:r>
            <a:r>
              <a:rPr lang="es-CO" sz="1200" kern="1200" dirty="0" smtClean="0">
                <a:solidFill>
                  <a:schemeClr val="tx1"/>
                </a:solidFill>
                <a:effectLst/>
                <a:latin typeface="+mn-lt"/>
                <a:ea typeface="+mn-ea"/>
                <a:cs typeface="+mn-cs"/>
              </a:rPr>
              <a:t>), pues al ser congelados los coeficientes del discriminador solo se entrenará el generador. Finalmente podemos con el generador guardar ejemplos en algunas iteraciones del entrenamiento, podemos igualmente guardar en disco duro el modelo obtenido y generar algunos ejemplos de lotes de imágenes.</a:t>
            </a:r>
            <a:endParaRPr lang="en-US" sz="1200" kern="1200" dirty="0" smtClean="0">
              <a:solidFill>
                <a:schemeClr val="tx1"/>
              </a:solidFill>
              <a:effectLst/>
              <a:latin typeface="+mn-lt"/>
              <a:ea typeface="+mn-ea"/>
              <a:cs typeface="+mn-cs"/>
            </a:endParaRPr>
          </a:p>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15</a:t>
            </a:fld>
            <a:endParaRPr lang="es-ES" dirty="0"/>
          </a:p>
        </p:txBody>
      </p:sp>
    </p:spTree>
    <p:extLst>
      <p:ext uri="{BB962C8B-B14F-4D97-AF65-F5344CB8AC3E}">
        <p14:creationId xmlns:p14="http://schemas.microsoft.com/office/powerpoint/2010/main" val="183849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16</a:t>
            </a:fld>
            <a:endParaRPr lang="es-ES" dirty="0"/>
          </a:p>
        </p:txBody>
      </p:sp>
    </p:spTree>
    <p:extLst>
      <p:ext uri="{BB962C8B-B14F-4D97-AF65-F5344CB8AC3E}">
        <p14:creationId xmlns:p14="http://schemas.microsoft.com/office/powerpoint/2010/main" val="294993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17</a:t>
            </a:fld>
            <a:endParaRPr lang="es-ES" dirty="0"/>
          </a:p>
        </p:txBody>
      </p:sp>
    </p:spTree>
    <p:extLst>
      <p:ext uri="{BB962C8B-B14F-4D97-AF65-F5344CB8AC3E}">
        <p14:creationId xmlns:p14="http://schemas.microsoft.com/office/powerpoint/2010/main" val="173060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18</a:t>
            </a:fld>
            <a:endParaRPr lang="es-ES" dirty="0"/>
          </a:p>
        </p:txBody>
      </p:sp>
    </p:spTree>
    <p:extLst>
      <p:ext uri="{BB962C8B-B14F-4D97-AF65-F5344CB8AC3E}">
        <p14:creationId xmlns:p14="http://schemas.microsoft.com/office/powerpoint/2010/main" val="1671132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19</a:t>
            </a:fld>
            <a:endParaRPr lang="es-ES" dirty="0"/>
          </a:p>
        </p:txBody>
      </p:sp>
    </p:spTree>
    <p:extLst>
      <p:ext uri="{BB962C8B-B14F-4D97-AF65-F5344CB8AC3E}">
        <p14:creationId xmlns:p14="http://schemas.microsoft.com/office/powerpoint/2010/main" val="196591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a:t>
            </a:fld>
            <a:endParaRPr lang="es-ES" dirty="0"/>
          </a:p>
        </p:txBody>
      </p:sp>
    </p:spTree>
    <p:extLst>
      <p:ext uri="{BB962C8B-B14F-4D97-AF65-F5344CB8AC3E}">
        <p14:creationId xmlns:p14="http://schemas.microsoft.com/office/powerpoint/2010/main" val="2467972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20</a:t>
            </a:fld>
            <a:endParaRPr lang="es-ES" dirty="0"/>
          </a:p>
        </p:txBody>
      </p:sp>
    </p:spTree>
    <p:extLst>
      <p:ext uri="{BB962C8B-B14F-4D97-AF65-F5344CB8AC3E}">
        <p14:creationId xmlns:p14="http://schemas.microsoft.com/office/powerpoint/2010/main" val="60640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21</a:t>
            </a:fld>
            <a:endParaRPr lang="es-ES" dirty="0"/>
          </a:p>
        </p:txBody>
      </p:sp>
    </p:spTree>
    <p:extLst>
      <p:ext uri="{BB962C8B-B14F-4D97-AF65-F5344CB8AC3E}">
        <p14:creationId xmlns:p14="http://schemas.microsoft.com/office/powerpoint/2010/main" val="3297976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22</a:t>
            </a:fld>
            <a:endParaRPr lang="es-ES" dirty="0"/>
          </a:p>
        </p:txBody>
      </p:sp>
    </p:spTree>
    <p:extLst>
      <p:ext uri="{BB962C8B-B14F-4D97-AF65-F5344CB8AC3E}">
        <p14:creationId xmlns:p14="http://schemas.microsoft.com/office/powerpoint/2010/main" val="2920083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23</a:t>
            </a:fld>
            <a:endParaRPr lang="es-ES" dirty="0"/>
          </a:p>
        </p:txBody>
      </p:sp>
    </p:spTree>
    <p:extLst>
      <p:ext uri="{BB962C8B-B14F-4D97-AF65-F5344CB8AC3E}">
        <p14:creationId xmlns:p14="http://schemas.microsoft.com/office/powerpoint/2010/main" val="4273215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24</a:t>
            </a:fld>
            <a:endParaRPr lang="es-ES" dirty="0"/>
          </a:p>
        </p:txBody>
      </p:sp>
    </p:spTree>
    <p:extLst>
      <p:ext uri="{BB962C8B-B14F-4D97-AF65-F5344CB8AC3E}">
        <p14:creationId xmlns:p14="http://schemas.microsoft.com/office/powerpoint/2010/main" val="2948052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25</a:t>
            </a:fld>
            <a:endParaRPr lang="es-ES" dirty="0"/>
          </a:p>
        </p:txBody>
      </p:sp>
    </p:spTree>
    <p:extLst>
      <p:ext uri="{BB962C8B-B14F-4D97-AF65-F5344CB8AC3E}">
        <p14:creationId xmlns:p14="http://schemas.microsoft.com/office/powerpoint/2010/main" val="260271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26</a:t>
            </a:fld>
            <a:endParaRPr lang="es-ES" dirty="0"/>
          </a:p>
        </p:txBody>
      </p:sp>
    </p:spTree>
    <p:extLst>
      <p:ext uri="{BB962C8B-B14F-4D97-AF65-F5344CB8AC3E}">
        <p14:creationId xmlns:p14="http://schemas.microsoft.com/office/powerpoint/2010/main" val="2180986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Recordemos que la convolución produce un</a:t>
            </a:r>
            <a:r>
              <a:rPr lang="es-CO" baseline="0" dirty="0" smtClean="0"/>
              <a:t>a imagen de menor tamaño que la imagen original</a:t>
            </a:r>
            <a:endParaRPr lang="en-US" dirty="0"/>
          </a:p>
        </p:txBody>
      </p:sp>
      <p:sp>
        <p:nvSpPr>
          <p:cNvPr id="4" name="Marcador de número de diapositiva 3"/>
          <p:cNvSpPr>
            <a:spLocks noGrp="1"/>
          </p:cNvSpPr>
          <p:nvPr>
            <p:ph type="sldNum" sz="quarter" idx="10"/>
          </p:nvPr>
        </p:nvSpPr>
        <p:spPr/>
        <p:txBody>
          <a:bodyPr/>
          <a:lstStyle/>
          <a:p>
            <a:pPr rtl="0"/>
            <a:fld id="{79230CFA-805A-4FD3-B3A0-DAAA5993DA17}" type="slidenum">
              <a:rPr lang="es-ES" noProof="0" smtClean="0"/>
              <a:t>27</a:t>
            </a:fld>
            <a:endParaRPr lang="es-ES" noProof="0" dirty="0"/>
          </a:p>
        </p:txBody>
      </p:sp>
    </p:spTree>
    <p:extLst>
      <p:ext uri="{BB962C8B-B14F-4D97-AF65-F5344CB8AC3E}">
        <p14:creationId xmlns:p14="http://schemas.microsoft.com/office/powerpoint/2010/main" val="2065460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28</a:t>
            </a:fld>
            <a:endParaRPr lang="es-ES" dirty="0"/>
          </a:p>
        </p:txBody>
      </p:sp>
    </p:spTree>
    <p:extLst>
      <p:ext uri="{BB962C8B-B14F-4D97-AF65-F5344CB8AC3E}">
        <p14:creationId xmlns:p14="http://schemas.microsoft.com/office/powerpoint/2010/main" val="1261702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Cuando se usa </a:t>
            </a:r>
            <a:r>
              <a:rPr lang="es-ES" dirty="0" err="1" smtClean="0"/>
              <a:t>Strides</a:t>
            </a:r>
            <a:r>
              <a:rPr lang="es-ES" dirty="0" smtClean="0"/>
              <a:t> mayor</a:t>
            </a:r>
            <a:r>
              <a:rPr lang="es-ES" baseline="0" dirty="0" smtClean="0"/>
              <a:t>es a 1 la imagen resultante es mas pequeña que la original, lo que resulta útil pues reduce la cantidad de datos a procesar, significa que la información de esta comprimiendo y con niveles altos de </a:t>
            </a:r>
            <a:r>
              <a:rPr lang="es-ES" baseline="0" dirty="0" err="1" smtClean="0"/>
              <a:t>abstraccion</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29</a:t>
            </a:fld>
            <a:endParaRPr lang="es-ES" dirty="0"/>
          </a:p>
        </p:txBody>
      </p:sp>
    </p:spTree>
    <p:extLst>
      <p:ext uri="{BB962C8B-B14F-4D97-AF65-F5344CB8AC3E}">
        <p14:creationId xmlns:p14="http://schemas.microsoft.com/office/powerpoint/2010/main" val="298760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Es una arquitectura de inteligencia artificial que se encarga de generar contenido, en este caso Rostros de Seres Humanos, consiste en dos modelos que aprenden</a:t>
            </a:r>
            <a:r>
              <a:rPr lang="es-ES" baseline="0" dirty="0" smtClean="0"/>
              <a:t> tareas adversarias y que</a:t>
            </a:r>
            <a:r>
              <a:rPr lang="es-ES" dirty="0" smtClean="0"/>
              <a:t> compiten entre si , uno encargado de generar imágenes de rostros humanos llamado generador y otro que clasificara si la imagen procedente del modelo generador es real o generada artificialmente</a:t>
            </a:r>
            <a:r>
              <a:rPr lang="es-ES" baseline="0" dirty="0" smtClean="0"/>
              <a:t> este modelo se lo llama discriminador, la clasificación la hace en</a:t>
            </a:r>
            <a:r>
              <a:rPr lang="es-ES" dirty="0" smtClean="0"/>
              <a:t> base a un dataset de rostros humanos, la idea principal es que esta arquitectura ajusta sus parámetros internos para modificar la distribución de probabilidad de los datos que se están generando para que cada ves se asemejen mas a la distribución de datos del Dataset</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a:t>
            </a:fld>
            <a:endParaRPr lang="es-ES" dirty="0"/>
          </a:p>
        </p:txBody>
      </p:sp>
    </p:spTree>
    <p:extLst>
      <p:ext uri="{BB962C8B-B14F-4D97-AF65-F5344CB8AC3E}">
        <p14:creationId xmlns:p14="http://schemas.microsoft.com/office/powerpoint/2010/main" val="2103765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30</a:t>
            </a:fld>
            <a:endParaRPr lang="es-ES" dirty="0"/>
          </a:p>
        </p:txBody>
      </p:sp>
    </p:spTree>
    <p:extLst>
      <p:ext uri="{BB962C8B-B14F-4D97-AF65-F5344CB8AC3E}">
        <p14:creationId xmlns:p14="http://schemas.microsoft.com/office/powerpoint/2010/main" val="949077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31</a:t>
            </a:fld>
            <a:endParaRPr lang="es-ES" dirty="0"/>
          </a:p>
        </p:txBody>
      </p:sp>
    </p:spTree>
    <p:extLst>
      <p:ext uri="{BB962C8B-B14F-4D97-AF65-F5344CB8AC3E}">
        <p14:creationId xmlns:p14="http://schemas.microsoft.com/office/powerpoint/2010/main" val="3131432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32</a:t>
            </a:fld>
            <a:endParaRPr lang="es-ES" dirty="0"/>
          </a:p>
        </p:txBody>
      </p:sp>
    </p:spTree>
    <p:extLst>
      <p:ext uri="{BB962C8B-B14F-4D97-AF65-F5344CB8AC3E}">
        <p14:creationId xmlns:p14="http://schemas.microsoft.com/office/powerpoint/2010/main" val="323030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k3n64s1 esto significa </a:t>
            </a:r>
            <a:r>
              <a:rPr lang="es-CO" sz="1200" kern="1200" dirty="0" err="1" smtClean="0">
                <a:solidFill>
                  <a:schemeClr val="tx1"/>
                </a:solidFill>
                <a:effectLst/>
                <a:latin typeface="+mn-lt"/>
                <a:ea typeface="+mn-ea"/>
                <a:cs typeface="+mn-cs"/>
              </a:rPr>
              <a:t>kernel</a:t>
            </a:r>
            <a:r>
              <a:rPr lang="es-CO" sz="1200" kern="1200" dirty="0" smtClean="0">
                <a:solidFill>
                  <a:schemeClr val="tx1"/>
                </a:solidFill>
                <a:effectLst/>
                <a:latin typeface="+mn-lt"/>
                <a:ea typeface="+mn-ea"/>
                <a:cs typeface="+mn-cs"/>
              </a:rPr>
              <a:t> 3, canales 64 y zancadas 1.</a:t>
            </a:r>
            <a:endParaRPr lang="en-US" sz="1200" kern="1200" dirty="0" smtClean="0">
              <a:solidFill>
                <a:schemeClr val="tx1"/>
              </a:solidFill>
              <a:effectLst/>
              <a:latin typeface="+mn-lt"/>
              <a:ea typeface="+mn-ea"/>
              <a:cs typeface="+mn-cs"/>
            </a:endParaRPr>
          </a:p>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33</a:t>
            </a:fld>
            <a:endParaRPr lang="es-ES" dirty="0"/>
          </a:p>
        </p:txBody>
      </p:sp>
    </p:spTree>
    <p:extLst>
      <p:ext uri="{BB962C8B-B14F-4D97-AF65-F5344CB8AC3E}">
        <p14:creationId xmlns:p14="http://schemas.microsoft.com/office/powerpoint/2010/main" val="82395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Cuando la información comprimida llega</a:t>
            </a:r>
            <a:r>
              <a:rPr lang="es-ES" baseline="0" dirty="0" smtClean="0"/>
              <a:t> al cuello de botella , esta ha adquirido un nivel de abstracción muy alto lo que implica que el modelo generativo es incapaz de cumplir totalmente la tarea que se le ha especificado, generar Imágenes Super Resueltas(SR) a partir de un input de Imágenes de baja Resolución(LR) </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34</a:t>
            </a:fld>
            <a:endParaRPr lang="es-ES" dirty="0"/>
          </a:p>
        </p:txBody>
      </p:sp>
    </p:spTree>
    <p:extLst>
      <p:ext uri="{BB962C8B-B14F-4D97-AF65-F5344CB8AC3E}">
        <p14:creationId xmlns:p14="http://schemas.microsoft.com/office/powerpoint/2010/main" val="2411297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Por ejemplo en un problema</a:t>
            </a:r>
            <a:r>
              <a:rPr lang="es-ES" baseline="0" dirty="0" smtClean="0"/>
              <a:t> de segmentación, no estaremos Generando mascaras de segmentación al nivel de precisión de pixeles , por lo que no estamos resolviendo el problema con la calidad que se precisa. </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35</a:t>
            </a:fld>
            <a:endParaRPr lang="es-ES" dirty="0"/>
          </a:p>
        </p:txBody>
      </p:sp>
    </p:spTree>
    <p:extLst>
      <p:ext uri="{BB962C8B-B14F-4D97-AF65-F5344CB8AC3E}">
        <p14:creationId xmlns:p14="http://schemas.microsoft.com/office/powerpoint/2010/main" val="3034825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Se delega a la red neuronal</a:t>
            </a:r>
            <a:r>
              <a:rPr lang="es-ES" baseline="0" dirty="0" smtClean="0"/>
              <a:t> la decisión de tomar la información en el cuello de botella o por el contrario tomar procesos previos de procesamiento</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36</a:t>
            </a:fld>
            <a:endParaRPr lang="es-ES" dirty="0"/>
          </a:p>
        </p:txBody>
      </p:sp>
    </p:spTree>
    <p:extLst>
      <p:ext uri="{BB962C8B-B14F-4D97-AF65-F5344CB8AC3E}">
        <p14:creationId xmlns:p14="http://schemas.microsoft.com/office/powerpoint/2010/main" val="1073706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Generar un atajo que se va a</a:t>
            </a:r>
            <a:r>
              <a:rPr lang="es-ES" baseline="0" dirty="0" smtClean="0"/>
              <a:t> saltar capas de procesamiento y que agrega información saltándose esas capas , es la misma idea de </a:t>
            </a:r>
            <a:r>
              <a:rPr lang="es-ES" baseline="0" dirty="0" err="1" smtClean="0"/>
              <a:t>Skip</a:t>
            </a:r>
            <a:r>
              <a:rPr lang="es-ES" baseline="0" dirty="0" smtClean="0"/>
              <a:t> </a:t>
            </a:r>
            <a:r>
              <a:rPr lang="es-ES" baseline="0" dirty="0" err="1" smtClean="0"/>
              <a:t>Connecction</a:t>
            </a:r>
            <a:r>
              <a:rPr lang="es-ES" baseline="0" dirty="0" smtClean="0"/>
              <a:t> </a:t>
            </a:r>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37</a:t>
            </a:fld>
            <a:endParaRPr lang="es-ES" dirty="0"/>
          </a:p>
        </p:txBody>
      </p:sp>
    </p:spTree>
    <p:extLst>
      <p:ext uri="{BB962C8B-B14F-4D97-AF65-F5344CB8AC3E}">
        <p14:creationId xmlns:p14="http://schemas.microsoft.com/office/powerpoint/2010/main" val="3555082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38</a:t>
            </a:fld>
            <a:endParaRPr lang="es-ES" dirty="0"/>
          </a:p>
        </p:txBody>
      </p:sp>
    </p:spTree>
    <p:extLst>
      <p:ext uri="{BB962C8B-B14F-4D97-AF65-F5344CB8AC3E}">
        <p14:creationId xmlns:p14="http://schemas.microsoft.com/office/powerpoint/2010/main" val="635331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39</a:t>
            </a:fld>
            <a:endParaRPr lang="es-ES" dirty="0"/>
          </a:p>
        </p:txBody>
      </p:sp>
    </p:spTree>
    <p:extLst>
      <p:ext uri="{BB962C8B-B14F-4D97-AF65-F5344CB8AC3E}">
        <p14:creationId xmlns:p14="http://schemas.microsoft.com/office/powerpoint/2010/main" val="377192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a:t>
            </a:fld>
            <a:endParaRPr lang="es-ES" dirty="0"/>
          </a:p>
        </p:txBody>
      </p:sp>
    </p:spTree>
    <p:extLst>
      <p:ext uri="{BB962C8B-B14F-4D97-AF65-F5344CB8AC3E}">
        <p14:creationId xmlns:p14="http://schemas.microsoft.com/office/powerpoint/2010/main" val="36754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40</a:t>
            </a:fld>
            <a:endParaRPr lang="es-ES" dirty="0"/>
          </a:p>
        </p:txBody>
      </p:sp>
    </p:spTree>
    <p:extLst>
      <p:ext uri="{BB962C8B-B14F-4D97-AF65-F5344CB8AC3E}">
        <p14:creationId xmlns:p14="http://schemas.microsoft.com/office/powerpoint/2010/main" val="4006298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41</a:t>
            </a:fld>
            <a:endParaRPr lang="es-ES" dirty="0"/>
          </a:p>
        </p:txBody>
      </p:sp>
    </p:spTree>
    <p:extLst>
      <p:ext uri="{BB962C8B-B14F-4D97-AF65-F5344CB8AC3E}">
        <p14:creationId xmlns:p14="http://schemas.microsoft.com/office/powerpoint/2010/main" val="2380150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42</a:t>
            </a:fld>
            <a:endParaRPr lang="es-ES" dirty="0"/>
          </a:p>
        </p:txBody>
      </p:sp>
    </p:spTree>
    <p:extLst>
      <p:ext uri="{BB962C8B-B14F-4D97-AF65-F5344CB8AC3E}">
        <p14:creationId xmlns:p14="http://schemas.microsoft.com/office/powerpoint/2010/main" val="3738278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43</a:t>
            </a:fld>
            <a:endParaRPr lang="es-ES" dirty="0"/>
          </a:p>
        </p:txBody>
      </p:sp>
    </p:spTree>
    <p:extLst>
      <p:ext uri="{BB962C8B-B14F-4D97-AF65-F5344CB8AC3E}">
        <p14:creationId xmlns:p14="http://schemas.microsoft.com/office/powerpoint/2010/main" val="3246804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44</a:t>
            </a:fld>
            <a:endParaRPr lang="es-ES" dirty="0"/>
          </a:p>
        </p:txBody>
      </p:sp>
    </p:spTree>
    <p:extLst>
      <p:ext uri="{BB962C8B-B14F-4D97-AF65-F5344CB8AC3E}">
        <p14:creationId xmlns:p14="http://schemas.microsoft.com/office/powerpoint/2010/main" val="61206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5</a:t>
            </a:fld>
            <a:endParaRPr lang="es-ES" dirty="0"/>
          </a:p>
        </p:txBody>
      </p:sp>
    </p:spTree>
    <p:extLst>
      <p:ext uri="{BB962C8B-B14F-4D97-AF65-F5344CB8AC3E}">
        <p14:creationId xmlns:p14="http://schemas.microsoft.com/office/powerpoint/2010/main" val="78980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6</a:t>
            </a:fld>
            <a:endParaRPr lang="es-ES" dirty="0"/>
          </a:p>
        </p:txBody>
      </p:sp>
    </p:spTree>
    <p:extLst>
      <p:ext uri="{BB962C8B-B14F-4D97-AF65-F5344CB8AC3E}">
        <p14:creationId xmlns:p14="http://schemas.microsoft.com/office/powerpoint/2010/main" val="53939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7</a:t>
            </a:fld>
            <a:endParaRPr lang="es-ES" dirty="0"/>
          </a:p>
        </p:txBody>
      </p:sp>
    </p:spTree>
    <p:extLst>
      <p:ext uri="{BB962C8B-B14F-4D97-AF65-F5344CB8AC3E}">
        <p14:creationId xmlns:p14="http://schemas.microsoft.com/office/powerpoint/2010/main" val="68428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79230CFA-805A-4FD3-B3A0-DAAA5993DA17}" type="slidenum">
              <a:rPr lang="es-ES" smtClean="0"/>
              <a:t>8</a:t>
            </a:fld>
            <a:endParaRPr lang="es-ES" dirty="0"/>
          </a:p>
        </p:txBody>
      </p:sp>
    </p:spTree>
    <p:extLst>
      <p:ext uri="{BB962C8B-B14F-4D97-AF65-F5344CB8AC3E}">
        <p14:creationId xmlns:p14="http://schemas.microsoft.com/office/powerpoint/2010/main" val="265306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b="1" kern="1200" dirty="0" smtClean="0">
                <a:solidFill>
                  <a:schemeClr val="tx1"/>
                </a:solidFill>
                <a:effectLst/>
                <a:latin typeface="+mn-lt"/>
                <a:ea typeface="+mn-ea"/>
                <a:cs typeface="+mn-cs"/>
              </a:rPr>
              <a:t>Para el caso del Generador iniciaremos con un vector de 100 elementos, que será conectada a una red neuronal con 1024x1024 elementos, que después será redimensionado a un volumen de 4x4x1024, en las capas restantes se usará la convolución inversa (Con2DTranspose) hasta progresivamente llegar al volumen deseado de 128x128x3. En todas las capas exceptuando la de salida se usará la función de activación </a:t>
            </a:r>
            <a:r>
              <a:rPr lang="es-CO" sz="1200" b="1" kern="1200" dirty="0" err="1" smtClean="0">
                <a:solidFill>
                  <a:schemeClr val="tx1"/>
                </a:solidFill>
                <a:effectLst/>
                <a:latin typeface="+mn-lt"/>
                <a:ea typeface="+mn-ea"/>
                <a:cs typeface="+mn-cs"/>
              </a:rPr>
              <a:t>leakyrelu</a:t>
            </a:r>
            <a:r>
              <a:rPr lang="es-CO" sz="1200" b="1" kern="1200" dirty="0" smtClean="0">
                <a:solidFill>
                  <a:schemeClr val="tx1"/>
                </a:solidFill>
                <a:effectLst/>
                <a:latin typeface="+mn-lt"/>
                <a:ea typeface="+mn-ea"/>
                <a:cs typeface="+mn-cs"/>
              </a:rPr>
              <a:t> (No elimina por completo los valores negativos), de igual forma en todas las capas exceptuando la de salida usaremos </a:t>
            </a:r>
            <a:r>
              <a:rPr lang="es-CO" sz="1200" b="1" kern="1200" dirty="0" err="1" smtClean="0">
                <a:solidFill>
                  <a:schemeClr val="tx1"/>
                </a:solidFill>
                <a:effectLst/>
                <a:latin typeface="+mn-lt"/>
                <a:ea typeface="+mn-ea"/>
                <a:cs typeface="+mn-cs"/>
              </a:rPr>
              <a:t>BatchNormalization</a:t>
            </a:r>
            <a:r>
              <a:rPr lang="es-CO" sz="1200" b="1" kern="1200" dirty="0" smtClean="0">
                <a:solidFill>
                  <a:schemeClr val="tx1"/>
                </a:solidFill>
                <a:effectLst/>
                <a:latin typeface="+mn-lt"/>
                <a:ea typeface="+mn-ea"/>
                <a:cs typeface="+mn-cs"/>
              </a:rPr>
              <a:t> (Garantiza que la salida de cada capa tenga una desviación estándar = 1 y un valor medio = 0), esto ayuda a la convergencia del algoritmo de optimización en el entrenamiento. Finamente en la capa de salida usaremos la función de activación tangente hiperbólica ‘</a:t>
            </a:r>
            <a:r>
              <a:rPr lang="es-CO" sz="1200" b="1" kern="1200" dirty="0" err="1" smtClean="0">
                <a:solidFill>
                  <a:schemeClr val="tx1"/>
                </a:solidFill>
                <a:effectLst/>
                <a:latin typeface="+mn-lt"/>
                <a:ea typeface="+mn-ea"/>
                <a:cs typeface="+mn-cs"/>
              </a:rPr>
              <a:t>tanh</a:t>
            </a:r>
            <a:r>
              <a:rPr lang="es-CO" sz="1200" b="1" kern="1200" dirty="0" smtClean="0">
                <a:solidFill>
                  <a:schemeClr val="tx1"/>
                </a:solidFill>
                <a:effectLst/>
                <a:latin typeface="+mn-lt"/>
                <a:ea typeface="+mn-ea"/>
                <a:cs typeface="+mn-cs"/>
              </a:rPr>
              <a:t>’ para obtener imágenes generadas con pixeles en el rango de [0-1] que es el mismo rango usado en las imágenes de entrenamiento reales.</a:t>
            </a:r>
            <a:endParaRPr lang="en-US" sz="1200" kern="1200" dirty="0" smtClean="0">
              <a:solidFill>
                <a:schemeClr val="tx1"/>
              </a:solidFill>
              <a:effectLst/>
              <a:latin typeface="+mn-lt"/>
              <a:ea typeface="+mn-ea"/>
              <a:cs typeface="+mn-cs"/>
            </a:endParaRPr>
          </a:p>
          <a:p>
            <a:pPr rtl="0"/>
            <a:endParaRPr lang="es-ES" dirty="0"/>
          </a:p>
        </p:txBody>
      </p:sp>
      <p:sp>
        <p:nvSpPr>
          <p:cNvPr id="4" name="Marcador de posición de número de diapositiva 3"/>
          <p:cNvSpPr>
            <a:spLocks noGrp="1"/>
          </p:cNvSpPr>
          <p:nvPr>
            <p:ph type="sldNum" sz="quarter" idx="5"/>
          </p:nvPr>
        </p:nvSpPr>
        <p:spPr/>
        <p:txBody>
          <a:bodyPr rtlCol="0"/>
          <a:lstStyle/>
          <a:p>
            <a:pPr rtl="0"/>
            <a:fld id="{79230CFA-805A-4FD3-B3A0-DAAA5993DA17}" type="slidenum">
              <a:rPr lang="es-ES" smtClean="0"/>
              <a:t>9</a:t>
            </a:fld>
            <a:endParaRPr lang="es-ES" dirty="0"/>
          </a:p>
        </p:txBody>
      </p:sp>
    </p:spTree>
    <p:extLst>
      <p:ext uri="{BB962C8B-B14F-4D97-AF65-F5344CB8AC3E}">
        <p14:creationId xmlns:p14="http://schemas.microsoft.com/office/powerpoint/2010/main" val="20369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11" name="Triángulo rectángulo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6" name="Conector recto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Marcador de posición de imagen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es-ES" noProof="0" smtClean="0"/>
              <a:t>Haga clic en el icono para agregar una imagen</a:t>
            </a:r>
            <a:endParaRPr lang="es-ES" noProof="0" dirty="0"/>
          </a:p>
        </p:txBody>
      </p:sp>
      <p:cxnSp>
        <p:nvCxnSpPr>
          <p:cNvPr id="18" name="Conector recto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ítulo 1" title="Título">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es-ES" noProof="0" dirty="0"/>
              <a:t>Haga clic para modificar el estilo de título del patrón</a:t>
            </a:r>
          </a:p>
        </p:txBody>
      </p:sp>
      <p:sp>
        <p:nvSpPr>
          <p:cNvPr id="3" name="Subtítulo 2" title="Subtítulo">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HAGA CLIC PARA EDITAR SUBTÍTULO</a:t>
            </a:r>
          </a:p>
        </p:txBody>
      </p:sp>
      <p:cxnSp>
        <p:nvCxnSpPr>
          <p:cNvPr id="9" name="Conector recto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1" name="Triángulo rectángulo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6" name="Conector recto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ítulo 1" title="Título">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es-ES" noProof="0" dirty="0"/>
              <a:t>Haga clic para modificar el estilo de título del patrón</a:t>
            </a:r>
          </a:p>
        </p:txBody>
      </p:sp>
      <p:sp>
        <p:nvSpPr>
          <p:cNvPr id="3" name="Subtítulo 2" title="Subtítulo">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HAGA CLIC PARA EDITAR EL ESTILO DE SUBTÍTULO DEL PATRÓN</a:t>
            </a:r>
          </a:p>
        </p:txBody>
      </p:sp>
      <p:cxnSp>
        <p:nvCxnSpPr>
          <p:cNvPr id="9" name="Conector recto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9" name="Triángulo rectángulo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Paralelogramo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ítulo 1" title="Título">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es-ES" noProof="0" dirty="0"/>
              <a:t>Haga clic para modificar el estilo de título del patrón</a:t>
            </a:r>
          </a:p>
        </p:txBody>
      </p:sp>
      <p:sp>
        <p:nvSpPr>
          <p:cNvPr id="101" name="Marcador de texto 2" title="Subtítulo">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21" name="Conector recto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elogramo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26" name="Conector recto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elogramo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cxnSp>
        <p:nvCxnSpPr>
          <p:cNvPr id="22" name="Conector recto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upo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Franja diagonal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elogramo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5" name="Cuadro de texto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6"/>
                </a:solidFill>
                <a:latin typeface="Arial Black" panose="020B0A04020102020204" pitchFamily="34" charset="0"/>
              </a:rPr>
              <a:t>FR</a:t>
            </a:r>
          </a:p>
        </p:txBody>
      </p:sp>
      <p:sp>
        <p:nvSpPr>
          <p:cNvPr id="36" name="Paralelogramo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 name="Marcador de pie de página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27" name="Título 1" title="Título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
        <p:nvSpPr>
          <p:cNvPr id="29" name="Marcador de contenido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cxnSp>
        <p:nvCxnSpPr>
          <p:cNvPr id="22" name="Conector recto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upo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Franja diagonal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elogramo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5" name="Cuadro de texto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6"/>
                </a:solidFill>
                <a:latin typeface="Arial Black" panose="020B0A04020102020204" pitchFamily="34" charset="0"/>
              </a:rPr>
              <a:t>FR</a:t>
            </a:r>
          </a:p>
        </p:txBody>
      </p:sp>
      <p:sp>
        <p:nvSpPr>
          <p:cNvPr id="36" name="Paralelogramo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 name="Marcador de pie de página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27" name="Título 1" title="Título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
        <p:nvSpPr>
          <p:cNvPr id="14" name="Marcador de contenido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15" name="Marcador de posición de contenido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cxnSp>
        <p:nvCxnSpPr>
          <p:cNvPr id="22" name="Conector recto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upo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Franja diagonal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elogramo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5" name="Cuadro de texto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6"/>
                </a:solidFill>
                <a:latin typeface="Arial Black" panose="020B0A04020102020204" pitchFamily="34" charset="0"/>
              </a:rPr>
              <a:t>FR</a:t>
            </a:r>
          </a:p>
        </p:txBody>
      </p:sp>
      <p:sp>
        <p:nvSpPr>
          <p:cNvPr id="36" name="Paralelogramo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 name="Marcador de pie de página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27" name="Título 1" title="Título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
        <p:nvSpPr>
          <p:cNvPr id="18" name="Marcador de texto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defRPr>
            </a:lvl1pPr>
          </a:lstStyle>
          <a:p>
            <a:pPr marL="228600" lvl="0" indent="-228600" rtl="0"/>
            <a:r>
              <a:rPr lang="es-ES" noProof="0" smtClean="0"/>
              <a:t>Editar el estilo de texto del patrón</a:t>
            </a:r>
          </a:p>
        </p:txBody>
      </p:sp>
      <p:sp>
        <p:nvSpPr>
          <p:cNvPr id="20" name="Marcador de posición de texto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21" name="Marcador de posición de contenido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24" name="Marcador de posición de contenido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1" name="Triángulo rectángulo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6" name="Conector recto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ítulo 1" title="Título">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es-ES" noProof="0" dirty="0"/>
              <a:t>Haga clic para modificar el estilo de título del patrón</a:t>
            </a:r>
          </a:p>
        </p:txBody>
      </p:sp>
      <p:cxnSp>
        <p:nvCxnSpPr>
          <p:cNvPr id="9" name="Conector recto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Editar el estilo de texto del patrón</a:t>
            </a:r>
          </a:p>
        </p:txBody>
      </p:sp>
      <p:sp>
        <p:nvSpPr>
          <p:cNvPr id="14" name="Marcador de contenido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1" name="Triángulo rectángulo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6" name="Conector recto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ítulo 1" title="Título">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es-ES" noProof="0" dirty="0"/>
              <a:t>Haga clic para modificar el estilo de título del patrón</a:t>
            </a:r>
          </a:p>
        </p:txBody>
      </p:sp>
      <p:cxnSp>
        <p:nvCxnSpPr>
          <p:cNvPr id="9" name="Conector recto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Editar el estilo de texto del patrón</a:t>
            </a:r>
          </a:p>
        </p:txBody>
      </p:sp>
      <p:sp>
        <p:nvSpPr>
          <p:cNvPr id="12" name="Marcador de posición de imagen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grpSp>
        <p:nvGrpSpPr>
          <p:cNvPr id="26" name="Grupo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Franja diagonal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elogramo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30" name="Paralelogramo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 name="Marcador de pie de página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p>
            <a:pPr rtl="0"/>
            <a:fld id="{8699F50C-BE38-4BD0-BA84-9B090E1F2B9B}" type="slidenum">
              <a:rPr lang="es-ES" noProof="0" smtClean="0"/>
              <a:t>‹Nº›</a:t>
            </a:fld>
            <a:endParaRPr lang="es-E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1" name="Cuadro de texto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grpSp>
        <p:nvGrpSpPr>
          <p:cNvPr id="27" name="Grupo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Franja diagonal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9" name="Conector recto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elogramo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31" name="Paralelogramo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3" name="Título 1" title="Título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defRPr>
            </a:lvl1pPr>
          </a:lstStyle>
          <a:p>
            <a:pPr rtl="0"/>
            <a:r>
              <a:rPr lang="es-ES" noProof="0" dirty="0"/>
              <a:t>Haga clic para modificar el estilo de título del patrón </a:t>
            </a:r>
          </a:p>
        </p:txBody>
      </p:sp>
      <p:sp>
        <p:nvSpPr>
          <p:cNvPr id="2" name="Marcador de pie de página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p>
            <a:pPr rtl="0"/>
            <a:fld id="{8699F50C-BE38-4BD0-BA84-9B090E1F2B9B}" type="slidenum">
              <a:rPr lang="es-ES" noProof="0" smtClean="0"/>
              <a:t>‹Nº›</a:t>
            </a:fld>
            <a:endParaRPr lang="es-ES" noProof="0"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es-ES" noProof="0" smtClean="0"/>
              <a:t>Haga clic para modificar el estilo de título del patrón</a:t>
            </a:r>
            <a:endParaRPr lang="es-ES"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19" name="Triángulo rectángulo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Paralelogramo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ítulo 1" title="Título">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es-ES" noProof="0" dirty="0"/>
              <a:t>Haga clic para modificar el estilo de título del patrón</a:t>
            </a:r>
          </a:p>
        </p:txBody>
      </p:sp>
      <p:sp>
        <p:nvSpPr>
          <p:cNvPr id="101" name="Marcador de texto 2" title="Subtítulo">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21" name="Conector recto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elogramo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26" name="Conector recto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Marcador de posición de imagen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es-ES" noProof="0" smtClean="0"/>
              <a:t>Haga clic en el icono para agregar una imagen</a:t>
            </a:r>
            <a:endParaRPr lang="es-ES" noProof="0" dirty="0"/>
          </a:p>
        </p:txBody>
      </p:sp>
      <p:cxnSp>
        <p:nvCxnSpPr>
          <p:cNvPr id="16" name="Conector recto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elogramo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del texto 01">
    <p:spTree>
      <p:nvGrpSpPr>
        <p:cNvPr id="1" name=""/>
        <p:cNvGrpSpPr/>
        <p:nvPr/>
      </p:nvGrpSpPr>
      <p:grpSpPr>
        <a:xfrm>
          <a:off x="0" y="0"/>
          <a:ext cx="0" cy="0"/>
          <a:chOff x="0" y="0"/>
          <a:chExt cx="0" cy="0"/>
        </a:xfrm>
      </p:grpSpPr>
      <p:sp>
        <p:nvSpPr>
          <p:cNvPr id="3" name="Marcador de contenido 2" title="Viñeta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24" name="Triángulo rectángulo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Paralelogramo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4" name="Conector recto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Marcador de texto 4" title="Subtítulo">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es-ES" noProof="0" dirty="0"/>
              <a:t>HAGA CLIC PARA EL ESTILO DE SUBTÍTULO</a:t>
            </a:r>
          </a:p>
        </p:txBody>
      </p:sp>
      <p:sp>
        <p:nvSpPr>
          <p:cNvPr id="2" name="Título 1" title="Título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es-ES" noProof="0" dirty="0"/>
              <a:t>Haga clic para editar </a:t>
            </a:r>
            <a:br>
              <a:rPr lang="es-ES" noProof="0" dirty="0"/>
            </a:br>
            <a:r>
              <a:rPr lang="es-ES" noProof="0" dirty="0"/>
              <a:t>Estilo de título del patrón </a:t>
            </a:r>
          </a:p>
        </p:txBody>
      </p:sp>
      <p:sp>
        <p:nvSpPr>
          <p:cNvPr id="15" name="Marcador de posición de imagen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defRPr>
            </a:lvl1pPr>
          </a:lstStyle>
          <a:p>
            <a:pPr rtl="0"/>
            <a:r>
              <a:rPr lang="es-ES" noProof="0" smtClean="0"/>
              <a:t>Haga clic en el icono para agregar una imagen</a:t>
            </a:r>
            <a:endParaRPr lang="es-ES" noProof="0" dirty="0"/>
          </a:p>
        </p:txBody>
      </p:sp>
      <p:sp>
        <p:nvSpPr>
          <p:cNvPr id="4" name="Marcador de pie de página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p>
            <a:pPr rtl="0"/>
            <a:r>
              <a:rPr lang="es-ES" noProof="0" dirty="0"/>
              <a:t>Agregar un pie de página</a:t>
            </a:r>
          </a:p>
        </p:txBody>
      </p:sp>
      <p:sp>
        <p:nvSpPr>
          <p:cNvPr id="6" name="Marcador de número de diapositiva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p>
            <a:pPr rtl="0"/>
            <a:fld id="{8699F50C-BE38-4BD0-BA84-9B090E1F2B9B}" type="slidenum">
              <a:rPr lang="es-ES" noProof="0" smtClean="0"/>
              <a:t>‹Nº›</a:t>
            </a:fld>
            <a:endParaRPr lang="es-E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de texto 02">
    <p:spTree>
      <p:nvGrpSpPr>
        <p:cNvPr id="1" name=""/>
        <p:cNvGrpSpPr/>
        <p:nvPr/>
      </p:nvGrpSpPr>
      <p:grpSpPr>
        <a:xfrm>
          <a:off x="0" y="0"/>
          <a:ext cx="0" cy="0"/>
          <a:chOff x="0" y="0"/>
          <a:chExt cx="0" cy="0"/>
        </a:xfrm>
      </p:grpSpPr>
      <p:sp>
        <p:nvSpPr>
          <p:cNvPr id="35" name="Triángulo rectángulo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8" name="Marcador de posición de imagen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defRPr>
            </a:lvl1pPr>
          </a:lstStyle>
          <a:p>
            <a:pPr rtl="0"/>
            <a:r>
              <a:rPr lang="es-ES" noProof="0" smtClean="0"/>
              <a:t>Haga clic en el icono para agregar una imagen</a:t>
            </a:r>
            <a:endParaRPr lang="es-ES" noProof="0" dirty="0"/>
          </a:p>
        </p:txBody>
      </p:sp>
      <p:sp>
        <p:nvSpPr>
          <p:cNvPr id="3" name="Marcador de contenido 2" title="Viñeta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25" name="Paralelogramo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4" name="Conector recto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Marcador de texto 4" title="Subtítulo">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es-ES" noProof="0" dirty="0"/>
              <a:t>HAGA CLIC PARA EL ESTILO DE SUBTÍTULO</a:t>
            </a:r>
          </a:p>
        </p:txBody>
      </p:sp>
      <p:sp>
        <p:nvSpPr>
          <p:cNvPr id="17" name="Cuadro de texto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sp>
        <p:nvSpPr>
          <p:cNvPr id="19" name="Título 1" title="Título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es-ES" noProof="0" dirty="0"/>
              <a:t>Haga clic para editar </a:t>
            </a:r>
            <a:br>
              <a:rPr lang="es-ES" noProof="0" dirty="0"/>
            </a:br>
            <a:r>
              <a:rPr lang="es-ES" noProof="0" dirty="0"/>
              <a:t>Estilo de título del patrón </a:t>
            </a:r>
          </a:p>
        </p:txBody>
      </p:sp>
      <p:sp>
        <p:nvSpPr>
          <p:cNvPr id="2" name="Marcador de pie de página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p>
            <a:pPr rtl="0"/>
            <a:r>
              <a:rPr lang="es-ES" noProof="0" dirty="0"/>
              <a:t>Agregar un pie de página</a:t>
            </a:r>
          </a:p>
        </p:txBody>
      </p:sp>
      <p:sp>
        <p:nvSpPr>
          <p:cNvPr id="4" name="Marcador de posición de número de diapositiva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p>
            <a:pPr rtl="0"/>
            <a:fld id="{8699F50C-BE38-4BD0-BA84-9B090E1F2B9B}" type="slidenum">
              <a:rPr lang="es-ES" noProof="0" smtClean="0"/>
              <a:t>‹Nº›</a:t>
            </a:fld>
            <a:endParaRPr lang="es-ES" noProof="0"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con subtítulo">
    <p:spTree>
      <p:nvGrpSpPr>
        <p:cNvPr id="1" name=""/>
        <p:cNvGrpSpPr/>
        <p:nvPr/>
      </p:nvGrpSpPr>
      <p:grpSpPr>
        <a:xfrm>
          <a:off x="0" y="0"/>
          <a:ext cx="0" cy="0"/>
          <a:chOff x="0" y="0"/>
          <a:chExt cx="0" cy="0"/>
        </a:xfrm>
      </p:grpSpPr>
      <p:cxnSp>
        <p:nvCxnSpPr>
          <p:cNvPr id="22" name="Conector recto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upo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Franja diagonal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elogramo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17" name="Marcador de texto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18" name="Marcador de contenido 3" title="Viñeta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es-ES" noProof="0" smtClean="0"/>
              <a:t>Editar el estilo de texto del patrón</a:t>
            </a:r>
          </a:p>
          <a:p>
            <a:pPr lvl="1" rtl="0">
              <a:buClr>
                <a:schemeClr val="accent2"/>
              </a:buClr>
            </a:pPr>
            <a:r>
              <a:rPr lang="es-ES" noProof="0" smtClean="0"/>
              <a:t>Segundo nivel</a:t>
            </a:r>
          </a:p>
          <a:p>
            <a:pPr lvl="2" rtl="0">
              <a:buClr>
                <a:schemeClr val="accent2"/>
              </a:buClr>
            </a:pPr>
            <a:r>
              <a:rPr lang="es-ES" noProof="0" smtClean="0"/>
              <a:t>Tercer nivel</a:t>
            </a:r>
          </a:p>
          <a:p>
            <a:pPr lvl="3" rtl="0">
              <a:buClr>
                <a:schemeClr val="accent2"/>
              </a:buClr>
            </a:pPr>
            <a:r>
              <a:rPr lang="es-ES" noProof="0" smtClean="0"/>
              <a:t>Cuarto nivel</a:t>
            </a:r>
          </a:p>
          <a:p>
            <a:pPr lvl="4" rtl="0">
              <a:buClr>
                <a:schemeClr val="accent2"/>
              </a:buClr>
            </a:pPr>
            <a:r>
              <a:rPr lang="es-ES" noProof="0" smtClean="0"/>
              <a:t>Quinto nivel</a:t>
            </a:r>
            <a:endParaRPr lang="es-ES" noProof="0" dirty="0"/>
          </a:p>
        </p:txBody>
      </p:sp>
      <p:sp>
        <p:nvSpPr>
          <p:cNvPr id="19" name="Marcador de posición de texto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20" name="Marcador de contenido 5" title="Viñeta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es-ES" noProof="0" smtClean="0"/>
              <a:t>Editar el estilo de texto del patrón</a:t>
            </a:r>
          </a:p>
          <a:p>
            <a:pPr lvl="1" rtl="0">
              <a:buClr>
                <a:schemeClr val="accent2"/>
              </a:buClr>
            </a:pPr>
            <a:r>
              <a:rPr lang="es-ES" noProof="0" smtClean="0"/>
              <a:t>Segundo nivel</a:t>
            </a:r>
          </a:p>
          <a:p>
            <a:pPr lvl="2" rtl="0">
              <a:buClr>
                <a:schemeClr val="accent2"/>
              </a:buClr>
            </a:pPr>
            <a:r>
              <a:rPr lang="es-ES" noProof="0" smtClean="0"/>
              <a:t>Tercer nivel</a:t>
            </a:r>
          </a:p>
          <a:p>
            <a:pPr lvl="3" rtl="0">
              <a:buClr>
                <a:schemeClr val="accent2"/>
              </a:buClr>
            </a:pPr>
            <a:r>
              <a:rPr lang="es-ES" noProof="0" smtClean="0"/>
              <a:t>Cuarto nivel</a:t>
            </a:r>
          </a:p>
          <a:p>
            <a:pPr lvl="4" rtl="0">
              <a:buClr>
                <a:schemeClr val="accent2"/>
              </a:buClr>
            </a:pPr>
            <a:r>
              <a:rPr lang="es-ES" noProof="0" smtClean="0"/>
              <a:t>Quinto nivel</a:t>
            </a:r>
            <a:endParaRPr lang="es-ES" noProof="0" dirty="0"/>
          </a:p>
        </p:txBody>
      </p:sp>
      <p:sp>
        <p:nvSpPr>
          <p:cNvPr id="24" name="Marcador de texto 4" title="Subtítulo">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es-ES" noProof="0" dirty="0"/>
              <a:t>HAGA CLIC PARA EL ESTILO DE SUBTÍTULO</a:t>
            </a:r>
          </a:p>
        </p:txBody>
      </p:sp>
      <p:sp>
        <p:nvSpPr>
          <p:cNvPr id="25" name="Cuadro de texto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sp>
        <p:nvSpPr>
          <p:cNvPr id="36" name="Paralelogramo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 name="Marcador de pie de página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27" name="Título 1" title="Título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sp>
        <p:nvSpPr>
          <p:cNvPr id="16" name="Cuadro de texto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grpSp>
        <p:nvGrpSpPr>
          <p:cNvPr id="28" name="Grupo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Franja diagonal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30" name="Conector recto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elogramo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33" name="Paralelogramo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4" name="Marcador de texto 4" title="Subtítulo">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es-ES" noProof="0" dirty="0"/>
              <a:t>HAGA CLIC PARA EL ESTILO DE SUBTÍTULO</a:t>
            </a:r>
          </a:p>
        </p:txBody>
      </p:sp>
      <p:sp>
        <p:nvSpPr>
          <p:cNvPr id="2" name="Marcador de pie de página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17" name="Título 1" title="Título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
        <p:nvSpPr>
          <p:cNvPr id="5" name="Marcador de texto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es-ES" noProof="0" dirty="0"/>
              <a:t>Texto aquí</a:t>
            </a:r>
          </a:p>
        </p:txBody>
      </p:sp>
      <p:sp>
        <p:nvSpPr>
          <p:cNvPr id="20" name="Marcador de posición de gráfico 2" title="Gráfico">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n-lt"/>
                <a:cs typeface="CiscoSans ExtraLight"/>
              </a:defRPr>
            </a:lvl1pPr>
          </a:lstStyle>
          <a:p>
            <a:pPr lvl="0" rtl="0"/>
            <a:r>
              <a:rPr lang="es-ES" noProof="0" smtClean="0"/>
              <a:t>Haga clic en el icono para agregar un gráfico</a:t>
            </a:r>
            <a:endParaRPr lang="es-E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15" name="Marcador de posición de tabla 11" title="Tabla">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n-lt"/>
              </a:defRPr>
            </a:lvl1pPr>
          </a:lstStyle>
          <a:p>
            <a:pPr lvl="0" rtl="0"/>
            <a:r>
              <a:rPr lang="es-ES" noProof="0" smtClean="0"/>
              <a:t>Haga clic en el icono para agregar una tabla</a:t>
            </a:r>
            <a:endParaRPr lang="es-ES" noProof="0" dirty="0"/>
          </a:p>
        </p:txBody>
      </p:sp>
      <p:sp>
        <p:nvSpPr>
          <p:cNvPr id="16" name="Cuadro de texto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pPr rtl="0"/>
            <a:r>
              <a:rPr lang="es-ES" sz="3400" b="1" noProof="0" dirty="0">
                <a:solidFill>
                  <a:schemeClr val="accent1"/>
                </a:solidFill>
                <a:latin typeface="Arial Black" panose="020B0A04020102020204" pitchFamily="34" charset="0"/>
              </a:rPr>
              <a:t>FR</a:t>
            </a:r>
          </a:p>
        </p:txBody>
      </p:sp>
      <p:grpSp>
        <p:nvGrpSpPr>
          <p:cNvPr id="26" name="Grupo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Franja diagonal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tx1"/>
                </a:solidFill>
              </a:endParaRPr>
            </a:p>
          </p:txBody>
        </p:sp>
        <p:cxnSp>
          <p:nvCxnSpPr>
            <p:cNvPr id="28" name="Conector recto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elogramo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36" name="Paralelogramo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37" name="Marcador de texto 4" title="Subtítulo">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es-ES" noProof="0" dirty="0"/>
              <a:t>HAGA CLIC PARA EL ESTILO DE SUBTÍTULO</a:t>
            </a:r>
          </a:p>
        </p:txBody>
      </p:sp>
      <p:sp>
        <p:nvSpPr>
          <p:cNvPr id="2" name="Marcador de pie de página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p>
            <a:pPr rtl="0"/>
            <a:r>
              <a:rPr lang="es-ES" noProof="0" dirty="0"/>
              <a:t>Agregue un pie de página</a:t>
            </a:r>
          </a:p>
        </p:txBody>
      </p:sp>
      <p:sp>
        <p:nvSpPr>
          <p:cNvPr id="3" name="Marcador de número de diapositiva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p>
            <a:pPr rtl="0"/>
            <a:fld id="{8699F50C-BE38-4BD0-BA84-9B090E1F2B9B}" type="slidenum">
              <a:rPr lang="es-ES" noProof="0" smtClean="0"/>
              <a:t>‹Nº›</a:t>
            </a:fld>
            <a:endParaRPr lang="es-ES" noProof="0" dirty="0"/>
          </a:p>
        </p:txBody>
      </p:sp>
      <p:sp>
        <p:nvSpPr>
          <p:cNvPr id="17" name="Título 1" title="Título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es-ES" noProof="0" dirty="0"/>
              <a:t>Haga clic para modificar el estilo de título del patrón </a:t>
            </a:r>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4" name="Triángulo rectángulo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5" name="Marcador de posición de imagen 31" title="Imagen">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es-ES" noProof="0" dirty="0"/>
              <a:t>Inserte o arrastre y coloque una imagen aquí</a:t>
            </a:r>
          </a:p>
        </p:txBody>
      </p:sp>
      <p:cxnSp>
        <p:nvCxnSpPr>
          <p:cNvPr id="6" name="Conector recto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ítulo 1" title="Título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defRPr>
            </a:lvl1pPr>
          </a:lstStyle>
          <a:p>
            <a:pPr rtl="0"/>
            <a:r>
              <a:rPr lang="es-ES" noProof="0" dirty="0"/>
              <a:t>Agregar leyenda aquí</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2" name="Título 1" title="Título">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defRPr>
            </a:lvl1pPr>
          </a:lstStyle>
          <a:p>
            <a:pPr rtl="0"/>
            <a:r>
              <a:rPr lang="es-ES" noProof="0" dirty="0"/>
              <a:t>Haga clic para modificar el estilo de título del patrón</a:t>
            </a:r>
          </a:p>
        </p:txBody>
      </p:sp>
      <p:sp>
        <p:nvSpPr>
          <p:cNvPr id="9" name="Marcador de texto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es-ES" noProof="0" dirty="0"/>
              <a:t>Nombre</a:t>
            </a:r>
          </a:p>
        </p:txBody>
      </p:sp>
      <p:sp>
        <p:nvSpPr>
          <p:cNvPr id="10" name="Marcador de texto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es-ES" noProof="0" dirty="0"/>
              <a:t>Número de teléfono</a:t>
            </a:r>
          </a:p>
        </p:txBody>
      </p:sp>
      <p:sp>
        <p:nvSpPr>
          <p:cNvPr id="11" name="Marcador de texto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n-lt"/>
                <a:cs typeface="Calibri Light" panose="020F0302020204030204" pitchFamily="34" charset="0"/>
              </a:defRPr>
            </a:lvl1pPr>
          </a:lstStyle>
          <a:p>
            <a:pPr rtl="0"/>
            <a:r>
              <a:rPr lang="es-ES" noProof="0" dirty="0"/>
              <a:t>Correo electrónico </a:t>
            </a:r>
          </a:p>
        </p:txBody>
      </p:sp>
      <p:sp>
        <p:nvSpPr>
          <p:cNvPr id="13" name="Marcador de texto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es-ES" noProof="0" dirty="0"/>
              <a:t>Sitio web de la empresa</a:t>
            </a:r>
          </a:p>
        </p:txBody>
      </p:sp>
      <p:sp>
        <p:nvSpPr>
          <p:cNvPr id="14" name="Forma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s-ES" noProof="0" dirty="0"/>
          </a:p>
        </p:txBody>
      </p:sp>
      <p:sp>
        <p:nvSpPr>
          <p:cNvPr id="15" name="Forma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s-ES" noProof="0" dirty="0"/>
          </a:p>
        </p:txBody>
      </p:sp>
      <p:sp>
        <p:nvSpPr>
          <p:cNvPr id="19" name="Forma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s-ES" noProof="0" dirty="0"/>
          </a:p>
        </p:txBody>
      </p:sp>
      <p:sp>
        <p:nvSpPr>
          <p:cNvPr id="20" name="Forma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s-ES" noProof="0" dirty="0"/>
          </a:p>
        </p:txBody>
      </p:sp>
      <p:sp>
        <p:nvSpPr>
          <p:cNvPr id="21" name="Triángulo rectángulo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arcador de posición de imagen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es-ES" noProof="0" smtClean="0"/>
              <a:t>Haga clic en el icono para agregar una imagen</a:t>
            </a:r>
            <a:endParaRPr lang="es-ES" noProof="0"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osición de pie de página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pPr rtl="0"/>
            <a:fld id="{8699F50C-BE38-4BD0-BA84-9B090E1F2B9B}" type="slidenum">
              <a:rPr lang="es-ES" noProof="0" smtClean="0"/>
              <a:pPr rtl="0"/>
              <a:t>‹Nº›</a:t>
            </a:fld>
            <a:endParaRPr lang="es-ES" noProof="0" dirty="0"/>
          </a:p>
        </p:txBody>
      </p:sp>
      <p:sp>
        <p:nvSpPr>
          <p:cNvPr id="9" name="Marcador de título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es-ES" noProof="0" dirty="0"/>
              <a:t>Haga clic para modificar el estilo de título del patrón</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2.jp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medium.com/@birla.deepak26/single-image-super-resolution-using-gans-keras-aca310f33112"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www.youtube.com/channel/UCy5znSnfMsDwaLlROnZ7Qbg" TargetMode="External"/><Relationship Id="rId5" Type="http://schemas.openxmlformats.org/officeDocument/2006/relationships/hyperlink" Target="https://www.youtube.com/channel/UCFVF0MpD1lNdU5VL3Pz67Yw" TargetMode="External"/><Relationship Id="rId4" Type="http://schemas.openxmlformats.org/officeDocument/2006/relationships/hyperlink" Target="https://www.unocero.com/noticias/super-resolucion-usando-redes-neuronal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title="Imagen de edificio">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0784" r="20784"/>
          <a:stretch>
            <a:fillRect/>
          </a:stretch>
        </p:blipFill>
        <p:spPr/>
      </p:pic>
      <p:sp>
        <p:nvSpPr>
          <p:cNvPr id="18" name="Hexágono 17" descr="Hexágono sólido de color oscuro en medio de énfasis de imagen">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19" name="Grupo 18" descr="Grupo de información con nombre y logotipo de la compañía&#10;">
            <a:extLst>
              <a:ext uri="{FF2B5EF4-FFF2-40B4-BE49-F238E27FC236}">
                <a16:creationId xmlns:a16="http://schemas.microsoft.com/office/drawing/2014/main" id="{5B07AEC6-55AE-4E18-BEEA-A226E87C7897}"/>
              </a:ext>
            </a:extLst>
          </p:cNvPr>
          <p:cNvGrpSpPr/>
          <p:nvPr/>
        </p:nvGrpSpPr>
        <p:grpSpPr>
          <a:xfrm>
            <a:off x="2955850" y="2836213"/>
            <a:ext cx="1925142" cy="1322836"/>
            <a:chOff x="2955850" y="2882868"/>
            <a:chExt cx="1925142" cy="1322836"/>
          </a:xfrm>
        </p:grpSpPr>
        <p:sp>
          <p:nvSpPr>
            <p:cNvPr id="20" name="Cuadro de texto 19">
              <a:extLst>
                <a:ext uri="{FF2B5EF4-FFF2-40B4-BE49-F238E27FC236}">
                  <a16:creationId xmlns:a16="http://schemas.microsoft.com/office/drawing/2014/main" id="{94DF2E04-7632-4FED-B0BF-8FB243D982A3}"/>
                </a:ext>
              </a:extLst>
            </p:cNvPr>
            <p:cNvSpPr txBox="1"/>
            <p:nvPr/>
          </p:nvSpPr>
          <p:spPr>
            <a:xfrm>
              <a:off x="3166292" y="2882868"/>
              <a:ext cx="1439818" cy="707886"/>
            </a:xfrm>
            <a:prstGeom prst="rect">
              <a:avLst/>
            </a:prstGeom>
            <a:noFill/>
          </p:spPr>
          <p:txBody>
            <a:bodyPr wrap="none" rtlCol="0">
              <a:spAutoFit/>
            </a:bodyPr>
            <a:lstStyle/>
            <a:p>
              <a:pPr rtl="0"/>
              <a:r>
                <a:rPr lang="es-ES" sz="4000" b="1" dirty="0" smtClean="0">
                  <a:solidFill>
                    <a:schemeClr val="bg1"/>
                  </a:solidFill>
                  <a:latin typeface="Arial Black" panose="020B0A04020102020204" pitchFamily="34" charset="0"/>
                </a:rPr>
                <a:t>GAN</a:t>
              </a:r>
              <a:endParaRPr lang="es-ES" sz="4000" b="1" dirty="0">
                <a:solidFill>
                  <a:schemeClr val="bg1"/>
                </a:solidFill>
                <a:latin typeface="Arial Black" panose="020B0A04020102020204" pitchFamily="34" charset="0"/>
              </a:endParaRPr>
            </a:p>
          </p:txBody>
        </p:sp>
        <p:sp>
          <p:nvSpPr>
            <p:cNvPr id="21" name="Cuadro de texto 20">
              <a:extLst>
                <a:ext uri="{FF2B5EF4-FFF2-40B4-BE49-F238E27FC236}">
                  <a16:creationId xmlns:a16="http://schemas.microsoft.com/office/drawing/2014/main" id="{FC9A1C71-347B-44A9-88B4-692D9731582D}"/>
                </a:ext>
              </a:extLst>
            </p:cNvPr>
            <p:cNvSpPr txBox="1"/>
            <p:nvPr/>
          </p:nvSpPr>
          <p:spPr>
            <a:xfrm>
              <a:off x="2955850" y="3713261"/>
              <a:ext cx="1925142" cy="492443"/>
            </a:xfrm>
            <a:prstGeom prst="rect">
              <a:avLst/>
            </a:prstGeom>
            <a:noFill/>
          </p:spPr>
          <p:txBody>
            <a:bodyPr wrap="none" rtlCol="0">
              <a:spAutoFit/>
            </a:bodyPr>
            <a:lstStyle/>
            <a:p>
              <a:pPr rtl="0"/>
              <a:r>
                <a:rPr lang="es-ES" sz="1400" dirty="0" smtClean="0">
                  <a:solidFill>
                    <a:schemeClr val="bg1"/>
                  </a:solidFill>
                  <a:cs typeface="Calibri Light" panose="020F0302020204030204" pitchFamily="34" charset="0"/>
                </a:rPr>
                <a:t>ELECTIVA : IMÁGENES</a:t>
              </a:r>
              <a:br>
                <a:rPr lang="es-ES" sz="1400" dirty="0" smtClean="0">
                  <a:solidFill>
                    <a:schemeClr val="bg1"/>
                  </a:solidFill>
                  <a:cs typeface="Calibri Light" panose="020F0302020204030204" pitchFamily="34" charset="0"/>
                </a:rPr>
              </a:br>
              <a:r>
                <a:rPr lang="es-ES" sz="1200" dirty="0" smtClean="0">
                  <a:solidFill>
                    <a:schemeClr val="bg1"/>
                  </a:solidFill>
                  <a:cs typeface="Calibri Light" panose="020F0302020204030204" pitchFamily="34" charset="0"/>
                </a:rPr>
                <a:t>Docente : Wilson Achicanoy</a:t>
              </a:r>
              <a:endParaRPr lang="es-ES" sz="1200" dirty="0">
                <a:solidFill>
                  <a:schemeClr val="bg1"/>
                </a:solidFill>
                <a:cs typeface="Calibri Light" panose="020F0302020204030204" pitchFamily="34" charset="0"/>
              </a:endParaRPr>
            </a:p>
          </p:txBody>
        </p:sp>
      </p:grpSp>
      <p:sp>
        <p:nvSpPr>
          <p:cNvPr id="2" name="Título 1">
            <a:extLst>
              <a:ext uri="{FF2B5EF4-FFF2-40B4-BE49-F238E27FC236}">
                <a16:creationId xmlns:a16="http://schemas.microsoft.com/office/drawing/2014/main" id="{3D638ACE-163E-40EB-A458-E794C67EA2A6}"/>
              </a:ext>
            </a:extLst>
          </p:cNvPr>
          <p:cNvSpPr>
            <a:spLocks noGrp="1"/>
          </p:cNvSpPr>
          <p:nvPr>
            <p:ph type="ctrTitle"/>
          </p:nvPr>
        </p:nvSpPr>
        <p:spPr>
          <a:xfrm>
            <a:off x="6375721" y="1293223"/>
            <a:ext cx="5406976" cy="2329113"/>
          </a:xfrm>
        </p:spPr>
        <p:txBody>
          <a:bodyPr rtlCol="0">
            <a:normAutofit fontScale="90000"/>
          </a:bodyPr>
          <a:lstStyle/>
          <a:p>
            <a:pPr rtl="0"/>
            <a:r>
              <a:rPr lang="es-ES" dirty="0" smtClean="0"/>
              <a:t>Generación de Rostros Artificiales Usando Redes Neuronales </a:t>
            </a:r>
            <a:r>
              <a:rPr lang="es-ES" dirty="0"/>
              <a:t>G</a:t>
            </a:r>
            <a:r>
              <a:rPr lang="es-ES" dirty="0" smtClean="0"/>
              <a:t>enerativas Adversarias (GAN)</a:t>
            </a:r>
            <a:endParaRPr lang="es-ES" dirty="0"/>
          </a:p>
        </p:txBody>
      </p:sp>
      <p:sp>
        <p:nvSpPr>
          <p:cNvPr id="3" name="Subtítulo 2">
            <a:extLst>
              <a:ext uri="{FF2B5EF4-FFF2-40B4-BE49-F238E27FC236}">
                <a16:creationId xmlns:a16="http://schemas.microsoft.com/office/drawing/2014/main" id="{5C9205DF-8F5E-49F7-B00E-6F58293F5130}"/>
              </a:ext>
            </a:extLst>
          </p:cNvPr>
          <p:cNvSpPr>
            <a:spLocks noGrp="1"/>
          </p:cNvSpPr>
          <p:nvPr>
            <p:ph type="subTitle" idx="1"/>
          </p:nvPr>
        </p:nvSpPr>
        <p:spPr/>
        <p:txBody>
          <a:bodyPr rtlCol="0"/>
          <a:lstStyle/>
          <a:p>
            <a:pPr rtl="0"/>
            <a:r>
              <a:rPr lang="es-ES" dirty="0" smtClean="0"/>
              <a:t>David Córdoba Vargas</a:t>
            </a:r>
            <a:endParaRPr lang="es-ES" dirty="0"/>
          </a:p>
        </p:txBody>
      </p:sp>
      <p:pic>
        <p:nvPicPr>
          <p:cNvPr id="4" name="Imagen 3"/>
          <p:cNvPicPr>
            <a:picLocks noChangeAspect="1"/>
          </p:cNvPicPr>
          <p:nvPr/>
        </p:nvPicPr>
        <p:blipFill>
          <a:blip r:embed="rId4"/>
          <a:stretch>
            <a:fillRect/>
          </a:stretch>
        </p:blipFill>
        <p:spPr>
          <a:xfrm>
            <a:off x="8968604" y="5294062"/>
            <a:ext cx="2936014" cy="1407941"/>
          </a:xfrm>
          <a:prstGeom prst="rect">
            <a:avLst/>
          </a:prstGeom>
        </p:spPr>
      </p:pic>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531377" y="1308484"/>
            <a:ext cx="7985605" cy="1215566"/>
          </a:xfrm>
        </p:spPr>
        <p:txBody>
          <a:bodyPr rtlCol="0">
            <a:normAutofit fontScale="90000"/>
          </a:bodyPr>
          <a:lstStyle/>
          <a:p>
            <a:r>
              <a:rPr lang="es-ES" dirty="0"/>
              <a:t>Explicación </a:t>
            </a:r>
            <a:r>
              <a:rPr lang="es-ES" b="0" dirty="0"/>
              <a:t>Algoritmo</a:t>
            </a:r>
            <a:br>
              <a:rPr lang="es-ES" b="0" dirty="0"/>
            </a:br>
            <a:r>
              <a:rPr lang="es-ES" dirty="0"/>
              <a:t>Red Neuronal </a:t>
            </a:r>
            <a:r>
              <a:rPr lang="es-ES" b="0" dirty="0"/>
              <a:t>Generativa Adversaria</a:t>
            </a:r>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a:xfrm>
            <a:off x="531379" y="2563477"/>
            <a:ext cx="7332461" cy="1211689"/>
          </a:xfrm>
        </p:spPr>
        <p:txBody>
          <a:bodyPr rtlCol="0"/>
          <a:lstStyle/>
          <a:p>
            <a:pPr algn="just"/>
            <a:r>
              <a:rPr lang="es-ES" b="1" dirty="0" smtClean="0">
                <a:solidFill>
                  <a:schemeClr val="accent1"/>
                </a:solidFill>
                <a:latin typeface="+mj-lt"/>
                <a:ea typeface="+mj-ea"/>
                <a:cs typeface="+mj-cs"/>
              </a:rPr>
              <a:t>MODELO DISCRIMINADOR:</a:t>
            </a:r>
            <a:r>
              <a:rPr lang="es-CO" dirty="0" smtClean="0"/>
              <a:t>Tendrá </a:t>
            </a:r>
            <a:r>
              <a:rPr lang="es-CO" dirty="0"/>
              <a:t>como entrada una entra real o falsa y a la salida entregará un numero entre cero y uno indicando la categoría a la que pertenece la imagen de entrada.</a:t>
            </a:r>
            <a:endParaRPr lang="en-US" dirty="0"/>
          </a:p>
          <a:p>
            <a:endParaRPr lang="es-ES" dirty="0"/>
          </a:p>
        </p:txBody>
      </p:sp>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3"/>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10</a:t>
            </a:fld>
            <a:endParaRPr lang="es-ES" dirty="0"/>
          </a:p>
        </p:txBody>
      </p:sp>
      <p:pic>
        <p:nvPicPr>
          <p:cNvPr id="4" name="Marcador de contenido 3"/>
          <p:cNvPicPr>
            <a:picLocks noGrp="1" noChangeAspect="1"/>
          </p:cNvPicPr>
          <p:nvPr>
            <p:ph idx="1"/>
          </p:nvPr>
        </p:nvPicPr>
        <p:blipFill>
          <a:blip r:embed="rId4"/>
          <a:stretch>
            <a:fillRect/>
          </a:stretch>
        </p:blipFill>
        <p:spPr>
          <a:xfrm>
            <a:off x="595587" y="4020856"/>
            <a:ext cx="4876210" cy="2089804"/>
          </a:xfrm>
          <a:prstGeom prst="rect">
            <a:avLst/>
          </a:prstGeom>
        </p:spPr>
      </p:pic>
      <p:pic>
        <p:nvPicPr>
          <p:cNvPr id="9" name="Imagen 8"/>
          <p:cNvPicPr>
            <a:picLocks noChangeAspect="1"/>
          </p:cNvPicPr>
          <p:nvPr/>
        </p:nvPicPr>
        <p:blipFill rotWithShape="1">
          <a:blip r:embed="rId5"/>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662140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Explicación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80987"/>
            <a:ext cx="6856703" cy="593838"/>
          </a:xfrm>
        </p:spPr>
        <p:txBody>
          <a:bodyPr rtlCol="0"/>
          <a:lstStyle/>
          <a:p>
            <a:pPr algn="just"/>
            <a:r>
              <a:rPr lang="es-CO" dirty="0"/>
              <a:t>Las líneas de código que representan </a:t>
            </a:r>
            <a:r>
              <a:rPr lang="es-CO" dirty="0" smtClean="0"/>
              <a:t>al modelo discriminador son las siguientes:</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11</a:t>
            </a:fld>
            <a:endParaRPr lang="es-ES" dirty="0"/>
          </a:p>
        </p:txBody>
      </p:sp>
      <p:pic>
        <p:nvPicPr>
          <p:cNvPr id="23" name="Picture 6" descr="Resultado de imagen de anaconda program&quot;"/>
          <p:cNvPicPr>
            <a:picLocks noChangeAspect="1" noChangeArrowheads="1"/>
          </p:cNvPicPr>
          <p:nvPr/>
        </p:nvPicPr>
        <p:blipFill>
          <a:blip r:embed="rId3"/>
          <a:srcRect/>
          <a:stretch>
            <a:fillRect/>
          </a:stretch>
        </p:blipFill>
        <p:spPr bwMode="auto">
          <a:xfrm rot="591590">
            <a:off x="7213441" y="2798120"/>
            <a:ext cx="2349270" cy="1172007"/>
          </a:xfrm>
          <a:prstGeom prst="rect">
            <a:avLst/>
          </a:prstGeom>
          <a:noFill/>
        </p:spPr>
      </p:pic>
      <p:pic>
        <p:nvPicPr>
          <p:cNvPr id="24" name="Picture 2" descr="Resultado de imagen de tensorflow keras anaconda&quot;"/>
          <p:cNvPicPr>
            <a:picLocks noChangeAspect="1" noChangeArrowheads="1"/>
          </p:cNvPicPr>
          <p:nvPr/>
        </p:nvPicPr>
        <p:blipFill>
          <a:blip r:embed="rId4"/>
          <a:srcRect l="34783" r="28261" b="57971"/>
          <a:stretch>
            <a:fillRect/>
          </a:stretch>
        </p:blipFill>
        <p:spPr bwMode="auto">
          <a:xfrm rot="21248551">
            <a:off x="7453655" y="4417605"/>
            <a:ext cx="1868841" cy="1594011"/>
          </a:xfrm>
          <a:prstGeom prst="rect">
            <a:avLst/>
          </a:prstGeom>
          <a:noFill/>
        </p:spPr>
      </p:pic>
      <p:pic>
        <p:nvPicPr>
          <p:cNvPr id="25" name="Picture 8" descr="Resultado de imagen de python&quot;"/>
          <p:cNvPicPr>
            <a:picLocks noChangeAspect="1" noChangeArrowheads="1"/>
          </p:cNvPicPr>
          <p:nvPr/>
        </p:nvPicPr>
        <p:blipFill>
          <a:blip r:embed="rId5" cstate="print"/>
          <a:srcRect/>
          <a:stretch>
            <a:fillRect/>
          </a:stretch>
        </p:blipFill>
        <p:spPr bwMode="auto">
          <a:xfrm rot="20504852">
            <a:off x="9850937" y="2864086"/>
            <a:ext cx="1530309" cy="1530309"/>
          </a:xfrm>
          <a:prstGeom prst="rect">
            <a:avLst/>
          </a:prstGeom>
          <a:noFill/>
        </p:spPr>
      </p:pic>
      <p:pic>
        <p:nvPicPr>
          <p:cNvPr id="26" name="Picture 4" descr="Resultado de imagen de keras&quot;"/>
          <p:cNvPicPr>
            <a:picLocks noChangeAspect="1" noChangeArrowheads="1"/>
          </p:cNvPicPr>
          <p:nvPr/>
        </p:nvPicPr>
        <p:blipFill>
          <a:blip r:embed="rId6"/>
          <a:srcRect/>
          <a:stretch>
            <a:fillRect/>
          </a:stretch>
        </p:blipFill>
        <p:spPr bwMode="auto">
          <a:xfrm rot="21321636">
            <a:off x="9669915" y="5068709"/>
            <a:ext cx="2136411" cy="685082"/>
          </a:xfrm>
          <a:prstGeom prst="rect">
            <a:avLst/>
          </a:prstGeom>
          <a:noFill/>
        </p:spPr>
      </p:pic>
      <p:pic>
        <p:nvPicPr>
          <p:cNvPr id="13" name="Marcador de contenido 12"/>
          <p:cNvPicPr>
            <a:picLocks noGrp="1"/>
          </p:cNvPicPr>
          <p:nvPr>
            <p:ph sz="half" idx="13"/>
          </p:nvPr>
        </p:nvPicPr>
        <p:blipFill>
          <a:blip r:embed="rId7">
            <a:extLst>
              <a:ext uri="{28A0092B-C50C-407E-A947-70E740481C1C}">
                <a14:useLocalDpi xmlns:a14="http://schemas.microsoft.com/office/drawing/2010/main" val="0"/>
              </a:ext>
            </a:extLst>
          </a:blip>
          <a:srcRect/>
          <a:stretch>
            <a:fillRect/>
          </a:stretch>
        </p:blipFill>
        <p:spPr bwMode="auto">
          <a:xfrm>
            <a:off x="548639" y="1781866"/>
            <a:ext cx="5120641" cy="4574483"/>
          </a:xfrm>
          <a:prstGeom prst="rect">
            <a:avLst/>
          </a:prstGeom>
          <a:noFill/>
          <a:ln>
            <a:noFill/>
          </a:ln>
        </p:spPr>
      </p:pic>
      <p:pic>
        <p:nvPicPr>
          <p:cNvPr id="12" name="Imagen 11"/>
          <p:cNvPicPr>
            <a:picLocks noChangeAspect="1"/>
          </p:cNvPicPr>
          <p:nvPr/>
        </p:nvPicPr>
        <p:blipFill rotWithShape="1">
          <a:blip r:embed="rId8"/>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1823791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531377" y="1308484"/>
            <a:ext cx="7985605" cy="1215566"/>
          </a:xfrm>
        </p:spPr>
        <p:txBody>
          <a:bodyPr rtlCol="0">
            <a:normAutofit fontScale="90000"/>
          </a:bodyPr>
          <a:lstStyle/>
          <a:p>
            <a:r>
              <a:rPr lang="es-ES" dirty="0"/>
              <a:t>Explicación </a:t>
            </a:r>
            <a:r>
              <a:rPr lang="es-ES" b="0" dirty="0"/>
              <a:t>Algoritmo</a:t>
            </a:r>
            <a:br>
              <a:rPr lang="es-ES" b="0" dirty="0"/>
            </a:br>
            <a:r>
              <a:rPr lang="es-ES" dirty="0"/>
              <a:t>Red Neuronal </a:t>
            </a:r>
            <a:r>
              <a:rPr lang="es-ES" b="0" dirty="0"/>
              <a:t>Generativa Adversaria</a:t>
            </a:r>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p:txBody>
          <a:bodyPr rtlCol="0"/>
          <a:lstStyle/>
          <a:p>
            <a:r>
              <a:rPr lang="es-ES" b="1" dirty="0">
                <a:solidFill>
                  <a:schemeClr val="accent1"/>
                </a:solidFill>
                <a:latin typeface="+mj-lt"/>
                <a:ea typeface="+mj-ea"/>
                <a:cs typeface="+mj-cs"/>
              </a:rPr>
              <a:t>GANs (generative adversarial networks)</a:t>
            </a:r>
          </a:p>
        </p:txBody>
      </p:sp>
      <p:pic>
        <p:nvPicPr>
          <p:cNvPr id="2" name="Marcador de contenido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3" y="3211799"/>
            <a:ext cx="5570894" cy="2631271"/>
          </a:xfrm>
        </p:spPr>
      </p:pic>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4"/>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12</a:t>
            </a:fld>
            <a:endParaRPr lang="es-ES" dirty="0"/>
          </a:p>
        </p:txBody>
      </p:sp>
      <p:pic>
        <p:nvPicPr>
          <p:cNvPr id="9" name="Imagen 8"/>
          <p:cNvPicPr>
            <a:picLocks noChangeAspect="1"/>
          </p:cNvPicPr>
          <p:nvPr/>
        </p:nvPicPr>
        <p:blipFill rotWithShape="1">
          <a:blip r:embed="rId5"/>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2309534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Explicación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80987"/>
            <a:ext cx="6856703" cy="593838"/>
          </a:xfrm>
        </p:spPr>
        <p:txBody>
          <a:bodyPr rtlCol="0"/>
          <a:lstStyle/>
          <a:p>
            <a:r>
              <a:rPr lang="es-CO" dirty="0"/>
              <a:t>Las líneas de código que representan al </a:t>
            </a:r>
            <a:r>
              <a:rPr lang="es-CO" dirty="0" smtClean="0"/>
              <a:t>modelo GAN son las siguientes:</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13</a:t>
            </a:fld>
            <a:endParaRPr lang="es-ES" dirty="0"/>
          </a:p>
        </p:txBody>
      </p:sp>
      <p:pic>
        <p:nvPicPr>
          <p:cNvPr id="23" name="Picture 6" descr="Resultado de imagen de anaconda program&quot;"/>
          <p:cNvPicPr>
            <a:picLocks noChangeAspect="1" noChangeArrowheads="1"/>
          </p:cNvPicPr>
          <p:nvPr/>
        </p:nvPicPr>
        <p:blipFill>
          <a:blip r:embed="rId3"/>
          <a:srcRect/>
          <a:stretch>
            <a:fillRect/>
          </a:stretch>
        </p:blipFill>
        <p:spPr bwMode="auto">
          <a:xfrm rot="591590">
            <a:off x="7213441" y="2798120"/>
            <a:ext cx="2349270" cy="1172007"/>
          </a:xfrm>
          <a:prstGeom prst="rect">
            <a:avLst/>
          </a:prstGeom>
          <a:noFill/>
        </p:spPr>
      </p:pic>
      <p:pic>
        <p:nvPicPr>
          <p:cNvPr id="24" name="Picture 2" descr="Resultado de imagen de tensorflow keras anaconda&quot;"/>
          <p:cNvPicPr>
            <a:picLocks noChangeAspect="1" noChangeArrowheads="1"/>
          </p:cNvPicPr>
          <p:nvPr/>
        </p:nvPicPr>
        <p:blipFill>
          <a:blip r:embed="rId4"/>
          <a:srcRect l="34783" r="28261" b="57971"/>
          <a:stretch>
            <a:fillRect/>
          </a:stretch>
        </p:blipFill>
        <p:spPr bwMode="auto">
          <a:xfrm rot="21248551">
            <a:off x="7453655" y="4417605"/>
            <a:ext cx="1868841" cy="1594011"/>
          </a:xfrm>
          <a:prstGeom prst="rect">
            <a:avLst/>
          </a:prstGeom>
          <a:noFill/>
        </p:spPr>
      </p:pic>
      <p:pic>
        <p:nvPicPr>
          <p:cNvPr id="25" name="Picture 8" descr="Resultado de imagen de python&quot;"/>
          <p:cNvPicPr>
            <a:picLocks noChangeAspect="1" noChangeArrowheads="1"/>
          </p:cNvPicPr>
          <p:nvPr/>
        </p:nvPicPr>
        <p:blipFill>
          <a:blip r:embed="rId5" cstate="print"/>
          <a:srcRect/>
          <a:stretch>
            <a:fillRect/>
          </a:stretch>
        </p:blipFill>
        <p:spPr bwMode="auto">
          <a:xfrm rot="20504852">
            <a:off x="9850937" y="2864086"/>
            <a:ext cx="1530309" cy="1530309"/>
          </a:xfrm>
          <a:prstGeom prst="rect">
            <a:avLst/>
          </a:prstGeom>
          <a:noFill/>
        </p:spPr>
      </p:pic>
      <p:pic>
        <p:nvPicPr>
          <p:cNvPr id="26" name="Picture 4" descr="Resultado de imagen de keras&quot;"/>
          <p:cNvPicPr>
            <a:picLocks noChangeAspect="1" noChangeArrowheads="1"/>
          </p:cNvPicPr>
          <p:nvPr/>
        </p:nvPicPr>
        <p:blipFill>
          <a:blip r:embed="rId6"/>
          <a:srcRect/>
          <a:stretch>
            <a:fillRect/>
          </a:stretch>
        </p:blipFill>
        <p:spPr bwMode="auto">
          <a:xfrm rot="21321636">
            <a:off x="9669915" y="5068709"/>
            <a:ext cx="2136411" cy="685082"/>
          </a:xfrm>
          <a:prstGeom prst="rect">
            <a:avLst/>
          </a:prstGeom>
          <a:noFill/>
        </p:spPr>
      </p:pic>
      <p:pic>
        <p:nvPicPr>
          <p:cNvPr id="15" name="Marcador de contenido 14"/>
          <p:cNvPicPr>
            <a:picLocks noGrp="1"/>
          </p:cNvPicPr>
          <p:nvPr>
            <p:ph sz="half" idx="13"/>
          </p:nvPr>
        </p:nvPicPr>
        <p:blipFill rotWithShape="1">
          <a:blip r:embed="rId7">
            <a:extLst>
              <a:ext uri="{28A0092B-C50C-407E-A947-70E740481C1C}">
                <a14:useLocalDpi xmlns:a14="http://schemas.microsoft.com/office/drawing/2010/main" val="0"/>
              </a:ext>
            </a:extLst>
          </a:blip>
          <a:srcRect r="3484"/>
          <a:stretch/>
        </p:blipFill>
        <p:spPr bwMode="auto">
          <a:xfrm>
            <a:off x="643191" y="2129246"/>
            <a:ext cx="5783735" cy="2822028"/>
          </a:xfrm>
          <a:prstGeom prst="rect">
            <a:avLst/>
          </a:prstGeom>
          <a:noFill/>
          <a:ln>
            <a:noFill/>
          </a:ln>
          <a:extLst>
            <a:ext uri="{53640926-AAD7-44D8-BBD7-CCE9431645EC}">
              <a14:shadowObscured xmlns:a14="http://schemas.microsoft.com/office/drawing/2010/main"/>
            </a:ext>
          </a:extLst>
        </p:spPr>
      </p:pic>
      <p:pic>
        <p:nvPicPr>
          <p:cNvPr id="12" name="Imagen 11"/>
          <p:cNvPicPr>
            <a:picLocks noChangeAspect="1"/>
          </p:cNvPicPr>
          <p:nvPr/>
        </p:nvPicPr>
        <p:blipFill rotWithShape="1">
          <a:blip r:embed="rId8"/>
          <a:srcRect r="23520" b="3811"/>
          <a:stretch/>
        </p:blipFill>
        <p:spPr>
          <a:xfrm>
            <a:off x="10986183" y="326067"/>
            <a:ext cx="901015" cy="522230"/>
          </a:xfrm>
          <a:prstGeom prst="rect">
            <a:avLst/>
          </a:prstGeom>
        </p:spPr>
      </p:pic>
      <p:pic>
        <p:nvPicPr>
          <p:cNvPr id="13" name="Imagen 12"/>
          <p:cNvPicPr/>
          <p:nvPr/>
        </p:nvPicPr>
        <p:blipFill rotWithShape="1">
          <a:blip r:embed="rId9">
            <a:extLst>
              <a:ext uri="{28A0092B-C50C-407E-A947-70E740481C1C}">
                <a14:useLocalDpi xmlns:a14="http://schemas.microsoft.com/office/drawing/2010/main" val="0"/>
              </a:ext>
            </a:extLst>
          </a:blip>
          <a:srcRect/>
          <a:stretch/>
        </p:blipFill>
        <p:spPr bwMode="auto">
          <a:xfrm>
            <a:off x="3495717" y="1656133"/>
            <a:ext cx="3387043" cy="367664"/>
          </a:xfrm>
          <a:prstGeom prst="rect">
            <a:avLst/>
          </a:prstGeom>
          <a:noFill/>
          <a:ln>
            <a:noFill/>
          </a:ln>
          <a:extLst>
            <a:ext uri="{53640926-AAD7-44D8-BBD7-CCE9431645EC}">
              <a14:shadowObscured xmlns:a14="http://schemas.microsoft.com/office/drawing/2010/main"/>
            </a:ext>
          </a:extLst>
        </p:spPr>
      </p:pic>
      <p:pic>
        <p:nvPicPr>
          <p:cNvPr id="16" name="Imagen 15"/>
          <p:cNvPicPr/>
          <p:nvPr/>
        </p:nvPicPr>
        <p:blipFill rotWithShape="1">
          <a:blip r:embed="rId10">
            <a:extLst>
              <a:ext uri="{28A0092B-C50C-407E-A947-70E740481C1C}">
                <a14:useLocalDpi xmlns:a14="http://schemas.microsoft.com/office/drawing/2010/main" val="0"/>
              </a:ext>
            </a:extLst>
          </a:blip>
          <a:srcRect l="1666" t="18199"/>
          <a:stretch/>
        </p:blipFill>
        <p:spPr bwMode="auto">
          <a:xfrm>
            <a:off x="7273541" y="1643133"/>
            <a:ext cx="2914122" cy="367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9984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531377" y="1308484"/>
            <a:ext cx="7985605" cy="1215566"/>
          </a:xfrm>
        </p:spPr>
        <p:txBody>
          <a:bodyPr rtlCol="0">
            <a:normAutofit fontScale="90000"/>
          </a:bodyPr>
          <a:lstStyle/>
          <a:p>
            <a:r>
              <a:rPr lang="es-ES" dirty="0"/>
              <a:t>Explicación </a:t>
            </a:r>
            <a:r>
              <a:rPr lang="es-ES" b="0" dirty="0"/>
              <a:t>Algoritmo</a:t>
            </a:r>
            <a:br>
              <a:rPr lang="es-ES" b="0" dirty="0"/>
            </a:br>
            <a:r>
              <a:rPr lang="es-ES" dirty="0"/>
              <a:t>Red Neuronal </a:t>
            </a:r>
            <a:r>
              <a:rPr lang="es-ES" b="0" dirty="0"/>
              <a:t>Generativa Adversaria</a:t>
            </a:r>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a:xfrm>
            <a:off x="531380" y="2563477"/>
            <a:ext cx="8116232" cy="1250877"/>
          </a:xfrm>
        </p:spPr>
        <p:txBody>
          <a:bodyPr rtlCol="0"/>
          <a:lstStyle/>
          <a:p>
            <a:pPr algn="just"/>
            <a:r>
              <a:rPr lang="es-ES" sz="1600" b="1" dirty="0" smtClean="0">
                <a:solidFill>
                  <a:schemeClr val="accent1"/>
                </a:solidFill>
                <a:latin typeface="+mj-lt"/>
                <a:ea typeface="+mj-ea"/>
                <a:cs typeface="+mj-cs"/>
              </a:rPr>
              <a:t>ENTRENAMIENTO:</a:t>
            </a:r>
            <a:r>
              <a:rPr lang="es-CO" sz="1600" dirty="0"/>
              <a:t>En el caso de las GANs el proceso de entrenamiento (.train_on_batch) es diferente al proceso que siguen las redes neuronales convencionales(.modelo.fit), pues en la primera se tendrá el control total de los coeficientes en cada iteración.</a:t>
            </a:r>
            <a:endParaRPr lang="en-US" sz="1600" dirty="0"/>
          </a:p>
          <a:p>
            <a:endParaRPr lang="es-ES" b="1" dirty="0">
              <a:solidFill>
                <a:schemeClr val="accent1"/>
              </a:solidFill>
              <a:latin typeface="+mj-lt"/>
              <a:ea typeface="+mj-ea"/>
              <a:cs typeface="+mj-cs"/>
            </a:endParaRPr>
          </a:p>
        </p:txBody>
      </p:sp>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3"/>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14</a:t>
            </a:fld>
            <a:endParaRPr lang="es-ES" dirty="0"/>
          </a:p>
        </p:txBody>
      </p:sp>
      <p:pic>
        <p:nvPicPr>
          <p:cNvPr id="11" name="Marcador de contenido 10"/>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653097" y="5746826"/>
            <a:ext cx="1905266" cy="609524"/>
          </a:xfrm>
          <a:prstGeom prst="rect">
            <a:avLst/>
          </a:prstGeom>
          <a:noFill/>
          <a:ln>
            <a:noFill/>
          </a:ln>
        </p:spPr>
      </p:pic>
      <p:sp>
        <p:nvSpPr>
          <p:cNvPr id="5" name="Rectángulo 4"/>
          <p:cNvSpPr/>
          <p:nvPr/>
        </p:nvSpPr>
        <p:spPr>
          <a:xfrm>
            <a:off x="434617" y="5866922"/>
            <a:ext cx="3122393" cy="369332"/>
          </a:xfrm>
          <a:prstGeom prst="rect">
            <a:avLst/>
          </a:prstGeom>
        </p:spPr>
        <p:txBody>
          <a:bodyPr wrap="none">
            <a:spAutoFit/>
          </a:bodyPr>
          <a:lstStyle/>
          <a:p>
            <a:r>
              <a:rPr lang="es-ES" b="1" dirty="0">
                <a:solidFill>
                  <a:schemeClr val="accent1"/>
                </a:solidFill>
              </a:rPr>
              <a:t>Parámetros de entrenamiento:</a:t>
            </a:r>
            <a:endParaRPr lang="es-ES" sz="1600" b="1" dirty="0">
              <a:solidFill>
                <a:schemeClr val="accent1"/>
              </a:solidFill>
            </a:endParaRPr>
          </a:p>
        </p:txBody>
      </p:sp>
      <p:sp>
        <p:nvSpPr>
          <p:cNvPr id="7" name="Rectángulo 6"/>
          <p:cNvSpPr/>
          <p:nvPr/>
        </p:nvSpPr>
        <p:spPr>
          <a:xfrm>
            <a:off x="1088571" y="3814474"/>
            <a:ext cx="6096000" cy="1397947"/>
          </a:xfrm>
          <a:prstGeom prst="rect">
            <a:avLst/>
          </a:prstGeom>
        </p:spPr>
        <p:txBody>
          <a:bodyPr>
            <a:spAutoFit/>
          </a:bodyPr>
          <a:lstStyle/>
          <a:p>
            <a:pPr marL="342900" lvl="0" indent="-342900" algn="just">
              <a:lnSpc>
                <a:spcPct val="107000"/>
              </a:lnSpc>
              <a:spcAft>
                <a:spcPts val="0"/>
              </a:spcAft>
              <a:buFont typeface="+mj-lt"/>
              <a:buAutoNum type="arabicPeriod"/>
            </a:pPr>
            <a:r>
              <a:rPr lang="es-CO" sz="1600" b="1" spc="300" dirty="0">
                <a:solidFill>
                  <a:schemeClr val="accent1"/>
                </a:solidFill>
                <a:latin typeface="+mj-lt"/>
                <a:ea typeface="+mj-ea"/>
                <a:cs typeface="+mj-cs"/>
              </a:rPr>
              <a:t>Entrenar discriminador.</a:t>
            </a:r>
            <a:endParaRPr lang="en-US" sz="1600" b="1" spc="300" dirty="0">
              <a:solidFill>
                <a:schemeClr val="accent1"/>
              </a:solidFill>
              <a:latin typeface="+mj-lt"/>
              <a:ea typeface="+mj-ea"/>
              <a:cs typeface="+mj-cs"/>
            </a:endParaRPr>
          </a:p>
          <a:p>
            <a:pPr marL="342900" lvl="0" indent="-342900" algn="just">
              <a:lnSpc>
                <a:spcPct val="107000"/>
              </a:lnSpc>
              <a:spcAft>
                <a:spcPts val="0"/>
              </a:spcAft>
              <a:buFont typeface="+mj-lt"/>
              <a:buAutoNum type="arabicPeriod"/>
            </a:pPr>
            <a:r>
              <a:rPr lang="es-CO" sz="1600" b="1" spc="300" dirty="0">
                <a:solidFill>
                  <a:schemeClr val="accent1"/>
                </a:solidFill>
                <a:latin typeface="+mj-lt"/>
                <a:ea typeface="+mj-ea"/>
                <a:cs typeface="+mj-cs"/>
              </a:rPr>
              <a:t>Congelar sus coeficientes.</a:t>
            </a:r>
            <a:endParaRPr lang="en-US" sz="1600" b="1" spc="300" dirty="0">
              <a:solidFill>
                <a:schemeClr val="accent1"/>
              </a:solidFill>
              <a:latin typeface="+mj-lt"/>
              <a:ea typeface="+mj-ea"/>
              <a:cs typeface="+mj-cs"/>
            </a:endParaRPr>
          </a:p>
          <a:p>
            <a:pPr marL="342900" lvl="0" indent="-342900" algn="just">
              <a:lnSpc>
                <a:spcPct val="107000"/>
              </a:lnSpc>
              <a:spcAft>
                <a:spcPts val="0"/>
              </a:spcAft>
              <a:buFont typeface="+mj-lt"/>
              <a:buAutoNum type="arabicPeriod"/>
            </a:pPr>
            <a:r>
              <a:rPr lang="es-CO" sz="1600" b="1" spc="300" dirty="0">
                <a:solidFill>
                  <a:schemeClr val="accent1"/>
                </a:solidFill>
                <a:latin typeface="+mj-lt"/>
                <a:ea typeface="+mj-ea"/>
                <a:cs typeface="+mj-cs"/>
              </a:rPr>
              <a:t>Entrenar generador.</a:t>
            </a:r>
            <a:endParaRPr lang="en-US" sz="1600" b="1" spc="300" dirty="0">
              <a:solidFill>
                <a:schemeClr val="accent1"/>
              </a:solidFill>
              <a:latin typeface="+mj-lt"/>
              <a:ea typeface="+mj-ea"/>
              <a:cs typeface="+mj-cs"/>
            </a:endParaRPr>
          </a:p>
          <a:p>
            <a:pPr marL="342900" lvl="0" indent="-342900" algn="just">
              <a:lnSpc>
                <a:spcPct val="107000"/>
              </a:lnSpc>
              <a:spcAft>
                <a:spcPts val="0"/>
              </a:spcAft>
              <a:buFont typeface="+mj-lt"/>
              <a:buAutoNum type="arabicPeriod"/>
            </a:pPr>
            <a:r>
              <a:rPr lang="es-CO" sz="1600" b="1" spc="300" dirty="0">
                <a:solidFill>
                  <a:schemeClr val="accent1"/>
                </a:solidFill>
                <a:latin typeface="+mj-lt"/>
                <a:ea typeface="+mj-ea"/>
                <a:cs typeface="+mj-cs"/>
              </a:rPr>
              <a:t>Descongelar Coeficientes discriminador.</a:t>
            </a:r>
            <a:endParaRPr lang="en-US" sz="1600" b="1" spc="300" dirty="0">
              <a:solidFill>
                <a:schemeClr val="accent1"/>
              </a:solidFill>
              <a:latin typeface="+mj-lt"/>
              <a:ea typeface="+mj-ea"/>
              <a:cs typeface="+mj-cs"/>
            </a:endParaRPr>
          </a:p>
          <a:p>
            <a:pPr marL="342900" lvl="0" indent="-342900" algn="just">
              <a:lnSpc>
                <a:spcPct val="107000"/>
              </a:lnSpc>
              <a:spcAft>
                <a:spcPts val="0"/>
              </a:spcAft>
              <a:buFont typeface="+mj-lt"/>
              <a:buAutoNum type="arabicPeriod"/>
            </a:pPr>
            <a:r>
              <a:rPr lang="es-CO" sz="1600" b="1" spc="300" dirty="0">
                <a:solidFill>
                  <a:schemeClr val="accent1"/>
                </a:solidFill>
                <a:latin typeface="+mj-lt"/>
                <a:ea typeface="+mj-ea"/>
                <a:cs typeface="+mj-cs"/>
              </a:rPr>
              <a:t>Repetir 1 a 4.</a:t>
            </a:r>
            <a:endParaRPr lang="en-US" sz="1600" b="1" spc="300" dirty="0">
              <a:solidFill>
                <a:schemeClr val="accent1"/>
              </a:solidFill>
              <a:latin typeface="+mj-lt"/>
              <a:ea typeface="+mj-ea"/>
              <a:cs typeface="+mj-cs"/>
            </a:endParaRPr>
          </a:p>
        </p:txBody>
      </p:sp>
      <p:pic>
        <p:nvPicPr>
          <p:cNvPr id="12" name="Imagen 11"/>
          <p:cNvPicPr>
            <a:picLocks noChangeAspect="1"/>
          </p:cNvPicPr>
          <p:nvPr/>
        </p:nvPicPr>
        <p:blipFill rotWithShape="1">
          <a:blip r:embed="rId5"/>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1657926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Explicación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486191" cy="704093"/>
          </a:xfrm>
        </p:spPr>
        <p:txBody>
          <a:bodyPr rtlCol="0"/>
          <a:lstStyle/>
          <a:p>
            <a:pPr algn="just"/>
            <a:r>
              <a:rPr lang="es-CO" dirty="0"/>
              <a:t>Las líneas de código que representan </a:t>
            </a:r>
            <a:r>
              <a:rPr lang="es-CO" dirty="0" smtClean="0"/>
              <a:t>al entrenamiento del modelo  GAN son las siguientes:</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15</a:t>
            </a:fld>
            <a:endParaRPr lang="es-ES" dirty="0"/>
          </a:p>
        </p:txBody>
      </p:sp>
      <p:pic>
        <p:nvPicPr>
          <p:cNvPr id="23" name="Picture 6" descr="Resultado de imagen de anaconda program&quot;"/>
          <p:cNvPicPr>
            <a:picLocks noChangeAspect="1" noChangeArrowheads="1"/>
          </p:cNvPicPr>
          <p:nvPr/>
        </p:nvPicPr>
        <p:blipFill>
          <a:blip r:embed="rId3"/>
          <a:srcRect/>
          <a:stretch>
            <a:fillRect/>
          </a:stretch>
        </p:blipFill>
        <p:spPr bwMode="auto">
          <a:xfrm rot="591590">
            <a:off x="7213441" y="2798120"/>
            <a:ext cx="2349270" cy="1172007"/>
          </a:xfrm>
          <a:prstGeom prst="rect">
            <a:avLst/>
          </a:prstGeom>
          <a:noFill/>
        </p:spPr>
      </p:pic>
      <p:pic>
        <p:nvPicPr>
          <p:cNvPr id="24" name="Picture 2" descr="Resultado de imagen de tensorflow keras anaconda&quot;"/>
          <p:cNvPicPr>
            <a:picLocks noChangeAspect="1" noChangeArrowheads="1"/>
          </p:cNvPicPr>
          <p:nvPr/>
        </p:nvPicPr>
        <p:blipFill>
          <a:blip r:embed="rId4"/>
          <a:srcRect l="34783" r="28261" b="57971"/>
          <a:stretch>
            <a:fillRect/>
          </a:stretch>
        </p:blipFill>
        <p:spPr bwMode="auto">
          <a:xfrm rot="21248551">
            <a:off x="7453655" y="4417605"/>
            <a:ext cx="1868841" cy="1594011"/>
          </a:xfrm>
          <a:prstGeom prst="rect">
            <a:avLst/>
          </a:prstGeom>
          <a:noFill/>
        </p:spPr>
      </p:pic>
      <p:pic>
        <p:nvPicPr>
          <p:cNvPr id="25" name="Picture 8" descr="Resultado de imagen de python&quot;"/>
          <p:cNvPicPr>
            <a:picLocks noChangeAspect="1" noChangeArrowheads="1"/>
          </p:cNvPicPr>
          <p:nvPr/>
        </p:nvPicPr>
        <p:blipFill>
          <a:blip r:embed="rId5" cstate="print"/>
          <a:srcRect/>
          <a:stretch>
            <a:fillRect/>
          </a:stretch>
        </p:blipFill>
        <p:spPr bwMode="auto">
          <a:xfrm rot="20504852">
            <a:off x="9850937" y="2864086"/>
            <a:ext cx="1530309" cy="1530309"/>
          </a:xfrm>
          <a:prstGeom prst="rect">
            <a:avLst/>
          </a:prstGeom>
          <a:noFill/>
        </p:spPr>
      </p:pic>
      <p:pic>
        <p:nvPicPr>
          <p:cNvPr id="26" name="Picture 4" descr="Resultado de imagen de keras&quot;"/>
          <p:cNvPicPr>
            <a:picLocks noChangeAspect="1" noChangeArrowheads="1"/>
          </p:cNvPicPr>
          <p:nvPr/>
        </p:nvPicPr>
        <p:blipFill>
          <a:blip r:embed="rId6"/>
          <a:srcRect/>
          <a:stretch>
            <a:fillRect/>
          </a:stretch>
        </p:blipFill>
        <p:spPr bwMode="auto">
          <a:xfrm rot="21321636">
            <a:off x="9669915" y="5068709"/>
            <a:ext cx="2136411" cy="685082"/>
          </a:xfrm>
          <a:prstGeom prst="rect">
            <a:avLst/>
          </a:prstGeom>
          <a:noFill/>
        </p:spPr>
      </p:pic>
      <p:pic>
        <p:nvPicPr>
          <p:cNvPr id="13" name="Marcador de contenido 12"/>
          <p:cNvPicPr>
            <a:picLocks noGrp="1"/>
          </p:cNvPicPr>
          <p:nvPr>
            <p:ph sz="half" idx="13"/>
          </p:nvPr>
        </p:nvPicPr>
        <p:blipFill>
          <a:blip r:embed="rId7">
            <a:extLst>
              <a:ext uri="{28A0092B-C50C-407E-A947-70E740481C1C}">
                <a14:useLocalDpi xmlns:a14="http://schemas.microsoft.com/office/drawing/2010/main" val="0"/>
              </a:ext>
            </a:extLst>
          </a:blip>
          <a:srcRect/>
          <a:stretch>
            <a:fillRect/>
          </a:stretch>
        </p:blipFill>
        <p:spPr bwMode="auto">
          <a:xfrm>
            <a:off x="1304253" y="1697038"/>
            <a:ext cx="5187987" cy="4659312"/>
          </a:xfrm>
          <a:prstGeom prst="rect">
            <a:avLst/>
          </a:prstGeom>
          <a:noFill/>
          <a:ln>
            <a:noFill/>
          </a:ln>
        </p:spPr>
      </p:pic>
      <p:pic>
        <p:nvPicPr>
          <p:cNvPr id="12" name="Imagen 11"/>
          <p:cNvPicPr>
            <a:picLocks noChangeAspect="1"/>
          </p:cNvPicPr>
          <p:nvPr/>
        </p:nvPicPr>
        <p:blipFill rotWithShape="1">
          <a:blip r:embed="rId8"/>
          <a:srcRect r="23520" b="3811"/>
          <a:stretch/>
        </p:blipFill>
        <p:spPr>
          <a:xfrm>
            <a:off x="10986183" y="326067"/>
            <a:ext cx="901015" cy="522230"/>
          </a:xfrm>
          <a:prstGeom prst="rect">
            <a:avLst/>
          </a:prstGeom>
        </p:spPr>
      </p:pic>
      <p:pic>
        <p:nvPicPr>
          <p:cNvPr id="15" name="Marcador de contenido 10"/>
          <p:cNvPicPr>
            <a:picLocks noGrp="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8693075" y="1732565"/>
            <a:ext cx="1905266" cy="609524"/>
          </a:xfrm>
          <a:prstGeom prst="rect">
            <a:avLst/>
          </a:prstGeom>
          <a:noFill/>
          <a:ln>
            <a:noFill/>
          </a:ln>
        </p:spPr>
      </p:pic>
    </p:spTree>
    <p:extLst>
      <p:ext uri="{BB962C8B-B14F-4D97-AF65-F5344CB8AC3E}">
        <p14:creationId xmlns:p14="http://schemas.microsoft.com/office/powerpoint/2010/main" val="2274084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El entrenamiento se hizo para un total de 2000 iteraciones, que significó 15 horas de procesamiento: El proceso se muestra a continuación. Iteración 1.</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16</a:t>
            </a:fld>
            <a:endParaRPr lang="es-ES" dirty="0"/>
          </a:p>
        </p:txBody>
      </p:sp>
      <p:pic>
        <p:nvPicPr>
          <p:cNvPr id="4" name="Marcador de contenido 3"/>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318710" y="2290586"/>
            <a:ext cx="4065763" cy="4065763"/>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383959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100</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17</a:t>
            </a:fld>
            <a:endParaRPr lang="es-ES" dirty="0"/>
          </a:p>
        </p:txBody>
      </p:sp>
      <p:pic>
        <p:nvPicPr>
          <p:cNvPr id="9" name="Imagen 8"/>
          <p:cNvPicPr>
            <a:picLocks noChangeAspect="1"/>
          </p:cNvPicPr>
          <p:nvPr/>
        </p:nvPicPr>
        <p:blipFill rotWithShape="1">
          <a:blip r:embed="rId3"/>
          <a:srcRect r="23520" b="3811"/>
          <a:stretch/>
        </p:blipFill>
        <p:spPr>
          <a:xfrm>
            <a:off x="10986183" y="326067"/>
            <a:ext cx="901015" cy="522230"/>
          </a:xfrm>
          <a:prstGeom prst="rect">
            <a:avLst/>
          </a:prstGeom>
        </p:spPr>
      </p:pic>
      <p:pic>
        <p:nvPicPr>
          <p:cNvPr id="11" name="Marcador de contenido 10"/>
          <p:cNvPicPr>
            <a:picLocks noGrp="1" noChangeAspect="1"/>
          </p:cNvPicPr>
          <p:nvPr>
            <p:ph sz="half" idx="13"/>
          </p:nvPr>
        </p:nvPicPr>
        <p:blipFill>
          <a:blip r:embed="rId4">
            <a:extLst>
              <a:ext uri="{28A0092B-C50C-407E-A947-70E740481C1C}">
                <a14:useLocalDpi xmlns:a14="http://schemas.microsoft.com/office/drawing/2010/main" val="0"/>
              </a:ext>
            </a:extLst>
          </a:blip>
          <a:stretch>
            <a:fillRect/>
          </a:stretch>
        </p:blipFill>
        <p:spPr>
          <a:xfrm>
            <a:off x="1642268" y="1325188"/>
            <a:ext cx="4793037" cy="4793037"/>
          </a:xfrm>
          <a:prstGeom prst="rect">
            <a:avLst/>
          </a:prstGeom>
        </p:spPr>
      </p:pic>
    </p:spTree>
    <p:extLst>
      <p:ext uri="{BB962C8B-B14F-4D97-AF65-F5344CB8AC3E}">
        <p14:creationId xmlns:p14="http://schemas.microsoft.com/office/powerpoint/2010/main" val="1972553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500</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18</a:t>
            </a:fld>
            <a:endParaRPr lang="es-ES" dirty="0"/>
          </a:p>
        </p:txBody>
      </p:sp>
      <p:pic>
        <p:nvPicPr>
          <p:cNvPr id="7" name="Marcador de contenido 6"/>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744843" y="1397478"/>
            <a:ext cx="4711491" cy="4711491"/>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1885723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1000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19</a:t>
            </a:fld>
            <a:endParaRPr lang="es-ES" dirty="0"/>
          </a:p>
        </p:txBody>
      </p:sp>
      <p:pic>
        <p:nvPicPr>
          <p:cNvPr id="4" name="Marcador de contenido 3"/>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8" y="1512094"/>
            <a:ext cx="4606131" cy="4606131"/>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4753209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title="Imagen de edificio">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784" r="20784"/>
          <a:stretch>
            <a:fillRect/>
          </a:stretch>
        </p:blipFill>
        <p:spPr/>
      </p:pic>
      <p:sp>
        <p:nvSpPr>
          <p:cNvPr id="10" name="Hexágono 9" descr="Hexágono sólido de color oscuro en medio de énfasis de imagen">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 name="Grupo 5" descr="Bloque agrupado con iniciales y nombre de la compañía">
            <a:extLst>
              <a:ext uri="{FF2B5EF4-FFF2-40B4-BE49-F238E27FC236}">
                <a16:creationId xmlns:a16="http://schemas.microsoft.com/office/drawing/2014/main" id="{91C1EA1C-1F3E-4109-905A-96F1DC0515BC}"/>
              </a:ext>
            </a:extLst>
          </p:cNvPr>
          <p:cNvGrpSpPr/>
          <p:nvPr/>
        </p:nvGrpSpPr>
        <p:grpSpPr>
          <a:xfrm>
            <a:off x="2955850" y="2958720"/>
            <a:ext cx="1738105" cy="1015663"/>
            <a:chOff x="2955850" y="3005375"/>
            <a:chExt cx="1738105" cy="1015663"/>
          </a:xfrm>
        </p:grpSpPr>
        <p:sp>
          <p:nvSpPr>
            <p:cNvPr id="7" name="Cuadro de texto 6">
              <a:extLst>
                <a:ext uri="{FF2B5EF4-FFF2-40B4-BE49-F238E27FC236}">
                  <a16:creationId xmlns:a16="http://schemas.microsoft.com/office/drawing/2014/main" id="{4835BE9C-E4C1-41B7-ACD8-7ABEC8DF5F24}"/>
                </a:ext>
              </a:extLst>
            </p:cNvPr>
            <p:cNvSpPr txBox="1"/>
            <p:nvPr/>
          </p:nvSpPr>
          <p:spPr>
            <a:xfrm>
              <a:off x="3127045" y="3005375"/>
              <a:ext cx="1439818" cy="707886"/>
            </a:xfrm>
            <a:prstGeom prst="rect">
              <a:avLst/>
            </a:prstGeom>
            <a:noFill/>
          </p:spPr>
          <p:txBody>
            <a:bodyPr wrap="none" rtlCol="0">
              <a:spAutoFit/>
            </a:bodyPr>
            <a:lstStyle/>
            <a:p>
              <a:pPr rtl="0"/>
              <a:r>
                <a:rPr lang="es-ES" sz="4000" b="1" dirty="0" smtClean="0">
                  <a:latin typeface="Arial Black" panose="020B0A04020102020204" pitchFamily="34" charset="0"/>
                </a:rPr>
                <a:t>GAN</a:t>
              </a:r>
              <a:endParaRPr lang="es-ES" sz="4000" b="1" dirty="0">
                <a:latin typeface="Arial Black" panose="020B0A04020102020204" pitchFamily="34" charset="0"/>
              </a:endParaRPr>
            </a:p>
          </p:txBody>
        </p:sp>
        <p:sp>
          <p:nvSpPr>
            <p:cNvPr id="9" name="Cuadro de texto 8">
              <a:extLst>
                <a:ext uri="{FF2B5EF4-FFF2-40B4-BE49-F238E27FC236}">
                  <a16:creationId xmlns:a16="http://schemas.microsoft.com/office/drawing/2014/main" id="{64052DBB-CC72-4F59-92CE-00AB25EFF3F6}"/>
                </a:ext>
              </a:extLst>
            </p:cNvPr>
            <p:cNvSpPr txBox="1"/>
            <p:nvPr/>
          </p:nvSpPr>
          <p:spPr>
            <a:xfrm>
              <a:off x="2955850" y="3713261"/>
              <a:ext cx="1738105" cy="307777"/>
            </a:xfrm>
            <a:prstGeom prst="rect">
              <a:avLst/>
            </a:prstGeom>
            <a:noFill/>
          </p:spPr>
          <p:txBody>
            <a:bodyPr wrap="none" rtlCol="0">
              <a:spAutoFit/>
            </a:bodyPr>
            <a:lstStyle/>
            <a:p>
              <a:pPr rtl="0"/>
              <a:r>
                <a:rPr lang="es-ES" sz="1400" dirty="0" smtClean="0">
                  <a:cs typeface="Calibri Light" panose="020F0302020204030204" pitchFamily="34" charset="0"/>
                </a:rPr>
                <a:t>ELECTIVA: IMÁGENES</a:t>
              </a:r>
              <a:endParaRPr lang="es-ES" sz="1400" dirty="0">
                <a:cs typeface="Calibri Light" panose="020F0302020204030204" pitchFamily="34" charset="0"/>
              </a:endParaRPr>
            </a:p>
          </p:txBody>
        </p:sp>
      </p:grpSp>
      <p:sp>
        <p:nvSpPr>
          <p:cNvPr id="4" name="Título 3">
            <a:extLst>
              <a:ext uri="{FF2B5EF4-FFF2-40B4-BE49-F238E27FC236}">
                <a16:creationId xmlns:a16="http://schemas.microsoft.com/office/drawing/2014/main" id="{291CA16A-993E-43BA-BDDC-9E427CF951B2}"/>
              </a:ext>
            </a:extLst>
          </p:cNvPr>
          <p:cNvSpPr>
            <a:spLocks noGrp="1"/>
          </p:cNvSpPr>
          <p:nvPr>
            <p:ph type="title"/>
          </p:nvPr>
        </p:nvSpPr>
        <p:spPr/>
        <p:txBody>
          <a:bodyPr rtlCol="0">
            <a:normAutofit fontScale="90000"/>
          </a:bodyPr>
          <a:lstStyle/>
          <a:p>
            <a:pPr rtl="0"/>
            <a:r>
              <a:rPr lang="es-ES" b="0" dirty="0" smtClean="0">
                <a:latin typeface="Calibri Light" panose="020F0302020204030204" pitchFamily="34" charset="0"/>
              </a:rPr>
              <a:t>Explicación del algoritmo de</a:t>
            </a:r>
            <a:r>
              <a:rPr lang="es-ES" dirty="0" smtClean="0"/>
              <a:t> generación de rostros artificiales </a:t>
            </a:r>
            <a:endParaRPr lang="es-ES" dirty="0"/>
          </a:p>
        </p:txBody>
      </p:sp>
      <p:sp>
        <p:nvSpPr>
          <p:cNvPr id="5" name="Marcador de texto 4">
            <a:extLst>
              <a:ext uri="{FF2B5EF4-FFF2-40B4-BE49-F238E27FC236}">
                <a16:creationId xmlns:a16="http://schemas.microsoft.com/office/drawing/2014/main" id="{F063A021-7C19-4C85-B48B-EFEA732C1906}"/>
              </a:ext>
            </a:extLst>
          </p:cNvPr>
          <p:cNvSpPr>
            <a:spLocks noGrp="1"/>
          </p:cNvSpPr>
          <p:nvPr>
            <p:ph type="body" idx="1"/>
          </p:nvPr>
        </p:nvSpPr>
        <p:spPr>
          <a:xfrm>
            <a:off x="6283842" y="3792045"/>
            <a:ext cx="4911633" cy="1916423"/>
          </a:xfrm>
        </p:spPr>
        <p:txBody>
          <a:bodyPr rtlCol="0">
            <a:normAutofit fontScale="85000" lnSpcReduction="20000"/>
          </a:bodyPr>
          <a:lstStyle/>
          <a:p>
            <a:pPr marL="342900" indent="-342900">
              <a:buFont typeface="Arial" panose="020B0604020202020204" pitchFamily="34" charset="0"/>
              <a:buChar char="•"/>
            </a:pPr>
            <a:r>
              <a:rPr lang="es-ES" dirty="0"/>
              <a:t>RED GENERATIVA </a:t>
            </a:r>
            <a:r>
              <a:rPr lang="es-ES" dirty="0" smtClean="0"/>
              <a:t>ADVERSARIA</a:t>
            </a:r>
          </a:p>
          <a:p>
            <a:pPr marL="342900" indent="-342900">
              <a:buFont typeface="Arial" panose="020B0604020202020204" pitchFamily="34" charset="0"/>
              <a:buChar char="•"/>
            </a:pPr>
            <a:r>
              <a:rPr lang="es-ES" dirty="0" smtClean="0"/>
              <a:t>BASE DE DATOS</a:t>
            </a:r>
          </a:p>
          <a:p>
            <a:pPr marL="342900" indent="-342900">
              <a:buFont typeface="Arial" panose="020B0604020202020204" pitchFamily="34" charset="0"/>
              <a:buChar char="•"/>
            </a:pPr>
            <a:r>
              <a:rPr lang="es-ES" dirty="0" smtClean="0"/>
              <a:t>MODELO GENERADOR</a:t>
            </a:r>
          </a:p>
          <a:p>
            <a:pPr marL="342900" indent="-342900">
              <a:buFont typeface="Arial" panose="020B0604020202020204" pitchFamily="34" charset="0"/>
              <a:buChar char="•"/>
            </a:pPr>
            <a:r>
              <a:rPr lang="es-ES" dirty="0" smtClean="0"/>
              <a:t>MODELO DISCRIMINADOR</a:t>
            </a:r>
          </a:p>
          <a:p>
            <a:pPr marL="342900" indent="-342900">
              <a:buFont typeface="Arial" panose="020B0604020202020204" pitchFamily="34" charset="0"/>
              <a:buChar char="•"/>
            </a:pPr>
            <a:r>
              <a:rPr lang="es-ES" dirty="0" smtClean="0"/>
              <a:t>GAN</a:t>
            </a:r>
          </a:p>
          <a:p>
            <a:pPr marL="342900" indent="-342900">
              <a:buFont typeface="Arial" panose="020B0604020202020204" pitchFamily="34" charset="0"/>
              <a:buChar char="•"/>
            </a:pPr>
            <a:r>
              <a:rPr lang="es-ES" dirty="0" smtClean="0"/>
              <a:t>ENTRENAMIENTO</a:t>
            </a:r>
          </a:p>
        </p:txBody>
      </p:sp>
      <p:pic>
        <p:nvPicPr>
          <p:cNvPr id="11" name="Imagen 10"/>
          <p:cNvPicPr>
            <a:picLocks noChangeAspect="1"/>
          </p:cNvPicPr>
          <p:nvPr/>
        </p:nvPicPr>
        <p:blipFill>
          <a:blip r:embed="rId5"/>
          <a:stretch>
            <a:fillRect/>
          </a:stretch>
        </p:blipFill>
        <p:spPr>
          <a:xfrm>
            <a:off x="9412741" y="5608752"/>
            <a:ext cx="2605087" cy="1249248"/>
          </a:xfrm>
          <a:prstGeom prst="rect">
            <a:avLst/>
          </a:prstGeom>
        </p:spPr>
      </p:pic>
    </p:spTree>
    <p:extLst>
      <p:ext uri="{BB962C8B-B14F-4D97-AF65-F5344CB8AC3E}">
        <p14:creationId xmlns:p14="http://schemas.microsoft.com/office/powerpoint/2010/main" val="4292661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1500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20</a:t>
            </a:fld>
            <a:endParaRPr lang="es-ES" dirty="0"/>
          </a:p>
        </p:txBody>
      </p:sp>
      <p:pic>
        <p:nvPicPr>
          <p:cNvPr id="4" name="Marcador de contenido 3"/>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9" y="1442821"/>
            <a:ext cx="4675404" cy="4675404"/>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577882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2000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21</a:t>
            </a:fld>
            <a:endParaRPr lang="es-ES" dirty="0"/>
          </a:p>
        </p:txBody>
      </p:sp>
      <p:pic>
        <p:nvPicPr>
          <p:cNvPr id="4" name="Marcador de contenido 3"/>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8" y="1470530"/>
            <a:ext cx="4647695" cy="4647695"/>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249928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3000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22</a:t>
            </a:fld>
            <a:endParaRPr lang="es-ES" dirty="0"/>
          </a:p>
        </p:txBody>
      </p:sp>
      <p:pic>
        <p:nvPicPr>
          <p:cNvPr id="5" name="Marcador de contenido 4"/>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9" y="1345839"/>
            <a:ext cx="4772386" cy="4772386"/>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4162222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4000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23</a:t>
            </a:fld>
            <a:endParaRPr lang="es-ES" dirty="0"/>
          </a:p>
        </p:txBody>
      </p:sp>
      <p:pic>
        <p:nvPicPr>
          <p:cNvPr id="5" name="Marcador de contenido 4"/>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9" y="1387403"/>
            <a:ext cx="4730822" cy="4730822"/>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63577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Resultados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92221"/>
            <a:ext cx="7525379" cy="1180479"/>
          </a:xfrm>
        </p:spPr>
        <p:txBody>
          <a:bodyPr rtlCol="0"/>
          <a:lstStyle/>
          <a:p>
            <a:pPr algn="just"/>
            <a:r>
              <a:rPr lang="es-CO" dirty="0" smtClean="0"/>
              <a:t>Iteración 5000</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24</a:t>
            </a:fld>
            <a:endParaRPr lang="es-ES" dirty="0"/>
          </a:p>
        </p:txBody>
      </p:sp>
      <p:pic>
        <p:nvPicPr>
          <p:cNvPr id="7" name="Marcador de contenido 6"/>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642268" y="1304276"/>
            <a:ext cx="4813949" cy="4813949"/>
          </a:xfrm>
        </p:spPr>
      </p:pic>
      <p:pic>
        <p:nvPicPr>
          <p:cNvPr id="8" name="Imagen 7"/>
          <p:cNvPicPr>
            <a:picLocks noChangeAspect="1"/>
          </p:cNvPicPr>
          <p:nvPr/>
        </p:nvPicPr>
        <p:blipFill rotWithShape="1">
          <a:blip r:embed="rId4"/>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529281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00423" y="568948"/>
            <a:ext cx="6858517" cy="800880"/>
          </a:xfrm>
        </p:spPr>
        <p:txBody>
          <a:bodyPr rtlCol="0">
            <a:normAutofit fontScale="90000"/>
          </a:bodyPr>
          <a:lstStyle/>
          <a:p>
            <a:pPr rtl="0"/>
            <a:r>
              <a:rPr lang="es-ES" dirty="0" smtClean="0"/>
              <a:t>Resultados </a:t>
            </a:r>
            <a:r>
              <a:rPr lang="es-ES" b="0" dirty="0" smtClean="0"/>
              <a:t>de Modelo entrenado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00423" y="1485257"/>
            <a:ext cx="7525379" cy="1180479"/>
          </a:xfrm>
        </p:spPr>
        <p:txBody>
          <a:bodyPr rtlCol="0"/>
          <a:lstStyle/>
          <a:p>
            <a:pPr algn="just"/>
            <a:r>
              <a:rPr lang="es-CO" dirty="0" smtClean="0"/>
              <a:t>Entra un ruido aleatorio y el resultado son imágenes de 128 x128x 3</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25</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297" y="3039373"/>
            <a:ext cx="1219200" cy="1219200"/>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796" y="3009181"/>
            <a:ext cx="1219200" cy="1219200"/>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254" y="3009181"/>
            <a:ext cx="1219200" cy="1219200"/>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9340" y="3039373"/>
            <a:ext cx="1219200" cy="1219200"/>
          </a:xfrm>
          <a:prstGeom prst="rect">
            <a:avLst/>
          </a:prstGeom>
        </p:spPr>
      </p:pic>
    </p:spTree>
    <p:extLst>
      <p:ext uri="{BB962C8B-B14F-4D97-AF65-F5344CB8AC3E}">
        <p14:creationId xmlns:p14="http://schemas.microsoft.com/office/powerpoint/2010/main" val="2361411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title="Imagen de edificio">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0784" r="20784"/>
          <a:stretch>
            <a:fillRect/>
          </a:stretch>
        </p:blipFill>
        <p:spPr/>
      </p:pic>
      <p:sp>
        <p:nvSpPr>
          <p:cNvPr id="18" name="Hexágono 17" descr="Hexágono sólido de color oscuro en medio de énfasis de imagen">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19" name="Grupo 18" descr="Grupo de información con nombre y logotipo de la compañía&#10;">
            <a:extLst>
              <a:ext uri="{FF2B5EF4-FFF2-40B4-BE49-F238E27FC236}">
                <a16:creationId xmlns:a16="http://schemas.microsoft.com/office/drawing/2014/main" id="{5B07AEC6-55AE-4E18-BEEA-A226E87C7897}"/>
              </a:ext>
            </a:extLst>
          </p:cNvPr>
          <p:cNvGrpSpPr/>
          <p:nvPr/>
        </p:nvGrpSpPr>
        <p:grpSpPr>
          <a:xfrm>
            <a:off x="2846115" y="2914450"/>
            <a:ext cx="2199961" cy="1244599"/>
            <a:chOff x="2846115" y="2961105"/>
            <a:chExt cx="2199961" cy="1244599"/>
          </a:xfrm>
        </p:grpSpPr>
        <p:sp>
          <p:nvSpPr>
            <p:cNvPr id="20" name="Cuadro de texto 19">
              <a:extLst>
                <a:ext uri="{FF2B5EF4-FFF2-40B4-BE49-F238E27FC236}">
                  <a16:creationId xmlns:a16="http://schemas.microsoft.com/office/drawing/2014/main" id="{94DF2E04-7632-4FED-B0BF-8FB243D982A3}"/>
                </a:ext>
              </a:extLst>
            </p:cNvPr>
            <p:cNvSpPr txBox="1"/>
            <p:nvPr/>
          </p:nvSpPr>
          <p:spPr>
            <a:xfrm>
              <a:off x="2846115" y="2961105"/>
              <a:ext cx="2199961" cy="707886"/>
            </a:xfrm>
            <a:prstGeom prst="rect">
              <a:avLst/>
            </a:prstGeom>
            <a:noFill/>
          </p:spPr>
          <p:txBody>
            <a:bodyPr wrap="none" rtlCol="0">
              <a:spAutoFit/>
            </a:bodyPr>
            <a:lstStyle/>
            <a:p>
              <a:pPr rtl="0"/>
              <a:r>
                <a:rPr lang="es-ES" sz="4000" b="1" dirty="0" smtClean="0">
                  <a:solidFill>
                    <a:schemeClr val="bg1"/>
                  </a:solidFill>
                  <a:latin typeface="Arial Black" panose="020B0A04020102020204" pitchFamily="34" charset="0"/>
                </a:rPr>
                <a:t>SRGAN</a:t>
              </a:r>
              <a:endParaRPr lang="es-ES" sz="4000" b="1" dirty="0">
                <a:solidFill>
                  <a:schemeClr val="bg1"/>
                </a:solidFill>
                <a:latin typeface="Arial Black" panose="020B0A04020102020204" pitchFamily="34" charset="0"/>
              </a:endParaRPr>
            </a:p>
          </p:txBody>
        </p:sp>
        <p:sp>
          <p:nvSpPr>
            <p:cNvPr id="21" name="Cuadro de texto 20">
              <a:extLst>
                <a:ext uri="{FF2B5EF4-FFF2-40B4-BE49-F238E27FC236}">
                  <a16:creationId xmlns:a16="http://schemas.microsoft.com/office/drawing/2014/main" id="{FC9A1C71-347B-44A9-88B4-692D9731582D}"/>
                </a:ext>
              </a:extLst>
            </p:cNvPr>
            <p:cNvSpPr txBox="1"/>
            <p:nvPr/>
          </p:nvSpPr>
          <p:spPr>
            <a:xfrm>
              <a:off x="2955850" y="3713261"/>
              <a:ext cx="1925142" cy="492443"/>
            </a:xfrm>
            <a:prstGeom prst="rect">
              <a:avLst/>
            </a:prstGeom>
            <a:noFill/>
          </p:spPr>
          <p:txBody>
            <a:bodyPr wrap="none" rtlCol="0">
              <a:spAutoFit/>
            </a:bodyPr>
            <a:lstStyle/>
            <a:p>
              <a:pPr rtl="0"/>
              <a:r>
                <a:rPr lang="es-ES" sz="1400" dirty="0" smtClean="0">
                  <a:solidFill>
                    <a:schemeClr val="bg1"/>
                  </a:solidFill>
                  <a:cs typeface="Calibri Light" panose="020F0302020204030204" pitchFamily="34" charset="0"/>
                </a:rPr>
                <a:t>ELECTIVA : IMÁGENES</a:t>
              </a:r>
              <a:br>
                <a:rPr lang="es-ES" sz="1400" dirty="0" smtClean="0">
                  <a:solidFill>
                    <a:schemeClr val="bg1"/>
                  </a:solidFill>
                  <a:cs typeface="Calibri Light" panose="020F0302020204030204" pitchFamily="34" charset="0"/>
                </a:rPr>
              </a:br>
              <a:r>
                <a:rPr lang="es-ES" sz="1200" dirty="0" smtClean="0">
                  <a:solidFill>
                    <a:schemeClr val="bg1"/>
                  </a:solidFill>
                  <a:cs typeface="Calibri Light" panose="020F0302020204030204" pitchFamily="34" charset="0"/>
                </a:rPr>
                <a:t>Docente : Wilson Achicanoy</a:t>
              </a:r>
              <a:endParaRPr lang="es-ES" sz="1200" dirty="0">
                <a:solidFill>
                  <a:schemeClr val="bg1"/>
                </a:solidFill>
                <a:cs typeface="Calibri Light" panose="020F0302020204030204" pitchFamily="34" charset="0"/>
              </a:endParaRPr>
            </a:p>
          </p:txBody>
        </p:sp>
      </p:grpSp>
      <p:sp>
        <p:nvSpPr>
          <p:cNvPr id="2" name="Título 1">
            <a:extLst>
              <a:ext uri="{FF2B5EF4-FFF2-40B4-BE49-F238E27FC236}">
                <a16:creationId xmlns:a16="http://schemas.microsoft.com/office/drawing/2014/main" id="{3D638ACE-163E-40EB-A458-E794C67EA2A6}"/>
              </a:ext>
            </a:extLst>
          </p:cNvPr>
          <p:cNvSpPr>
            <a:spLocks noGrp="1"/>
          </p:cNvSpPr>
          <p:nvPr>
            <p:ph type="ctrTitle"/>
          </p:nvPr>
        </p:nvSpPr>
        <p:spPr>
          <a:xfrm>
            <a:off x="6375720" y="655608"/>
            <a:ext cx="5816279" cy="3979891"/>
          </a:xfrm>
        </p:spPr>
        <p:txBody>
          <a:bodyPr rtlCol="0">
            <a:noAutofit/>
          </a:bodyPr>
          <a:lstStyle/>
          <a:p>
            <a:r>
              <a:rPr lang="es-ES" sz="3600" dirty="0" smtClean="0"/>
              <a:t>SRGAN </a:t>
            </a:r>
            <a:r>
              <a:rPr lang="es-ES" sz="3600" dirty="0"/>
              <a:t>– SUPER RESOLUCIÓN USANDO REDES GENERATIVAS ADVERSARIAS (SUPER-RESOLUTION GENERATIVE ADVERSARIAL NETWORK</a:t>
            </a:r>
            <a:r>
              <a:rPr lang="es-ES" sz="3600" dirty="0" smtClean="0"/>
              <a:t>).</a:t>
            </a:r>
            <a:endParaRPr lang="es-ES" sz="3600" dirty="0"/>
          </a:p>
        </p:txBody>
      </p:sp>
      <p:sp>
        <p:nvSpPr>
          <p:cNvPr id="3" name="Subtítulo 2">
            <a:extLst>
              <a:ext uri="{FF2B5EF4-FFF2-40B4-BE49-F238E27FC236}">
                <a16:creationId xmlns:a16="http://schemas.microsoft.com/office/drawing/2014/main" id="{5C9205DF-8F5E-49F7-B00E-6F58293F5130}"/>
              </a:ext>
            </a:extLst>
          </p:cNvPr>
          <p:cNvSpPr>
            <a:spLocks noGrp="1"/>
          </p:cNvSpPr>
          <p:nvPr>
            <p:ph type="subTitle" idx="1"/>
          </p:nvPr>
        </p:nvSpPr>
        <p:spPr>
          <a:xfrm>
            <a:off x="6375721" y="4776011"/>
            <a:ext cx="4407805" cy="518051"/>
          </a:xfrm>
        </p:spPr>
        <p:txBody>
          <a:bodyPr rtlCol="0"/>
          <a:lstStyle/>
          <a:p>
            <a:pPr rtl="0"/>
            <a:r>
              <a:rPr lang="es-ES" dirty="0" smtClean="0"/>
              <a:t>David Córdoba Vargas</a:t>
            </a:r>
            <a:endParaRPr lang="es-ES" dirty="0"/>
          </a:p>
        </p:txBody>
      </p:sp>
      <p:pic>
        <p:nvPicPr>
          <p:cNvPr id="4" name="Imagen 3"/>
          <p:cNvPicPr>
            <a:picLocks noChangeAspect="1"/>
          </p:cNvPicPr>
          <p:nvPr/>
        </p:nvPicPr>
        <p:blipFill>
          <a:blip r:embed="rId4"/>
          <a:stretch>
            <a:fillRect/>
          </a:stretch>
        </p:blipFill>
        <p:spPr>
          <a:xfrm>
            <a:off x="8968604" y="5294062"/>
            <a:ext cx="2936014" cy="1407941"/>
          </a:xfrm>
          <a:prstGeom prst="rect">
            <a:avLst/>
          </a:prstGeom>
        </p:spPr>
      </p:pic>
    </p:spTree>
    <p:extLst>
      <p:ext uri="{BB962C8B-B14F-4D97-AF65-F5344CB8AC3E}">
        <p14:creationId xmlns:p14="http://schemas.microsoft.com/office/powerpoint/2010/main" val="1270592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6"/>
          </p:nvPr>
        </p:nvSpPr>
        <p:spPr>
          <a:xfrm>
            <a:off x="520493" y="2501673"/>
            <a:ext cx="7368596" cy="608895"/>
          </a:xfrm>
        </p:spPr>
        <p:txBody>
          <a:bodyPr/>
          <a:lstStyle/>
          <a:p>
            <a:r>
              <a:rPr lang="en-US" sz="2400" dirty="0"/>
              <a:t>padding, strides, max pooling y stacking</a:t>
            </a:r>
          </a:p>
        </p:txBody>
      </p:sp>
      <p:sp>
        <p:nvSpPr>
          <p:cNvPr id="8" name="Marcador de número de diapositiva 7"/>
          <p:cNvSpPr>
            <a:spLocks noGrp="1"/>
          </p:cNvSpPr>
          <p:nvPr>
            <p:ph type="sldNum" sz="quarter" idx="18"/>
          </p:nvPr>
        </p:nvSpPr>
        <p:spPr/>
        <p:txBody>
          <a:bodyPr/>
          <a:lstStyle/>
          <a:p>
            <a:pPr rtl="0"/>
            <a:fld id="{8699F50C-BE38-4BD0-BA84-9B090E1F2B9B}" type="slidenum">
              <a:rPr lang="es-ES" noProof="0" smtClean="0"/>
              <a:t>27</a:t>
            </a:fld>
            <a:endParaRPr lang="es-ES" noProof="0" dirty="0"/>
          </a:p>
        </p:txBody>
      </p:sp>
      <p:sp>
        <p:nvSpPr>
          <p:cNvPr id="9" name="Título 8"/>
          <p:cNvSpPr>
            <a:spLocks noGrp="1"/>
          </p:cNvSpPr>
          <p:nvPr>
            <p:ph type="title"/>
          </p:nvPr>
        </p:nvSpPr>
        <p:spPr>
          <a:xfrm>
            <a:off x="520493" y="532600"/>
            <a:ext cx="8521805" cy="1776799"/>
          </a:xfrm>
        </p:spPr>
        <p:txBody>
          <a:bodyPr>
            <a:normAutofit fontScale="90000"/>
          </a:bodyPr>
          <a:lstStyle/>
          <a:p>
            <a:r>
              <a:rPr lang="es-CO" dirty="0" smtClean="0"/>
              <a:t>Operaciones mas usadas para el procesamiento de imágenes en redes </a:t>
            </a:r>
            <a:br>
              <a:rPr lang="es-CO" dirty="0" smtClean="0"/>
            </a:br>
            <a:r>
              <a:rPr lang="es-CO" dirty="0" smtClean="0"/>
              <a:t>Convolucionales</a:t>
            </a:r>
            <a:endParaRPr lang="en-US" dirty="0"/>
          </a:p>
        </p:txBody>
      </p:sp>
      <p:pic>
        <p:nvPicPr>
          <p:cNvPr id="11" name="Imagen 10"/>
          <p:cNvPicPr>
            <a:picLocks noChangeAspect="1"/>
          </p:cNvPicPr>
          <p:nvPr/>
        </p:nvPicPr>
        <p:blipFill rotWithShape="1">
          <a:blip r:embed="rId3"/>
          <a:srcRect l="14154" t="23408" r="11192" b="17865"/>
          <a:stretch/>
        </p:blipFill>
        <p:spPr>
          <a:xfrm>
            <a:off x="2395931" y="3501574"/>
            <a:ext cx="6454772" cy="2854776"/>
          </a:xfrm>
          <a:prstGeom prst="rect">
            <a:avLst/>
          </a:prstGeom>
        </p:spPr>
      </p:pic>
      <p:sp>
        <p:nvSpPr>
          <p:cNvPr id="13" name="Marcador de pie de página 4">
            <a:extLst>
              <a:ext uri="{FF2B5EF4-FFF2-40B4-BE49-F238E27FC236}">
                <a16:creationId xmlns:a16="http://schemas.microsoft.com/office/drawing/2014/main" id="{391D3201-20F9-4DD7-B4EB-F41AF17CA428}"/>
              </a:ext>
            </a:extLst>
          </p:cNvPr>
          <p:cNvSpPr txBox="1">
            <a:spLocks/>
          </p:cNvSpPr>
          <p:nvPr/>
        </p:nvSpPr>
        <p:spPr>
          <a:xfrm>
            <a:off x="89991" y="6492875"/>
            <a:ext cx="4114800" cy="365125"/>
          </a:xfrm>
          <a:prstGeom prst="rect">
            <a:avLst/>
          </a:prstGeom>
        </p:spPr>
        <p:txBody>
          <a:bodyPr vert="horz" lIns="91440" tIns="45720" rIns="91440" bIns="45720" rtlCol="0" anchor="ctr"/>
          <a:lstStyle>
            <a:defPPr rtl="0">
              <a:defRPr lang="es-es"/>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smtClean="0"/>
              <a:t>Universidad de Nariño- Facultad de Ingenierías</a:t>
            </a:r>
            <a:br>
              <a:rPr lang="es-ES" dirty="0" smtClean="0"/>
            </a:br>
            <a:r>
              <a:rPr lang="es-ES" dirty="0" smtClean="0"/>
              <a:t>Programa : Electrónica – David Córdoba</a:t>
            </a:r>
            <a:endParaRPr lang="es-ES" dirty="0"/>
          </a:p>
        </p:txBody>
      </p:sp>
      <p:sp>
        <p:nvSpPr>
          <p:cNvPr id="14" name="Rectángulo 13"/>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Tree>
    <p:extLst>
      <p:ext uri="{BB962C8B-B14F-4D97-AF65-F5344CB8AC3E}">
        <p14:creationId xmlns:p14="http://schemas.microsoft.com/office/powerpoint/2010/main" val="25495624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00423" y="568948"/>
            <a:ext cx="6858517" cy="800880"/>
          </a:xfrm>
        </p:spPr>
        <p:txBody>
          <a:bodyPr rtlCol="0">
            <a:normAutofit/>
          </a:bodyPr>
          <a:lstStyle/>
          <a:p>
            <a:r>
              <a:rPr lang="en-US" dirty="0" smtClean="0"/>
              <a:t>Padding</a:t>
            </a:r>
            <a:endParaRPr lang="en-US"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00423" y="1485257"/>
            <a:ext cx="7525379" cy="1180479"/>
          </a:xfrm>
        </p:spPr>
        <p:txBody>
          <a:bodyPr rtlCol="0"/>
          <a:lstStyle/>
          <a:p>
            <a:pPr algn="just"/>
            <a:r>
              <a:rPr lang="es-CO" dirty="0" smtClean="0"/>
              <a:t>Para que la imagen resultante tenga el mismo tamaño de la imagen original</a:t>
            </a:r>
          </a:p>
          <a:p>
            <a:pPr algn="just"/>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28</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pic>
        <p:nvPicPr>
          <p:cNvPr id="3" name="Imagen 2"/>
          <p:cNvPicPr>
            <a:picLocks noChangeAspect="1"/>
          </p:cNvPicPr>
          <p:nvPr/>
        </p:nvPicPr>
        <p:blipFill rotWithShape="1">
          <a:blip r:embed="rId4"/>
          <a:srcRect l="11635" t="15861" r="8408" b="8432"/>
          <a:stretch/>
        </p:blipFill>
        <p:spPr>
          <a:xfrm>
            <a:off x="1035171" y="2176524"/>
            <a:ext cx="7608498" cy="4050295"/>
          </a:xfrm>
          <a:prstGeom prst="rect">
            <a:avLst/>
          </a:prstGeom>
        </p:spPr>
      </p:pic>
      <p:sp>
        <p:nvSpPr>
          <p:cNvPr id="12" name="Rectángulo 11"/>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Tree>
    <p:extLst>
      <p:ext uri="{BB962C8B-B14F-4D97-AF65-F5344CB8AC3E}">
        <p14:creationId xmlns:p14="http://schemas.microsoft.com/office/powerpoint/2010/main" val="2043343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00423" y="568948"/>
            <a:ext cx="6858517" cy="800880"/>
          </a:xfrm>
        </p:spPr>
        <p:txBody>
          <a:bodyPr rtlCol="0">
            <a:normAutofit/>
          </a:bodyPr>
          <a:lstStyle/>
          <a:p>
            <a:r>
              <a:rPr lang="en-US" dirty="0" smtClean="0"/>
              <a:t>Strides</a:t>
            </a:r>
            <a:endParaRPr lang="es-ES" b="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29</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3" name="Marcador de texto 2"/>
          <p:cNvSpPr>
            <a:spLocks noGrp="1"/>
          </p:cNvSpPr>
          <p:nvPr>
            <p:ph type="body" sz="quarter" idx="16"/>
          </p:nvPr>
        </p:nvSpPr>
        <p:spPr>
          <a:xfrm>
            <a:off x="400423" y="1514954"/>
            <a:ext cx="7368596" cy="608895"/>
          </a:xfrm>
        </p:spPr>
        <p:txBody>
          <a:bodyPr/>
          <a:lstStyle/>
          <a:p>
            <a:r>
              <a:rPr lang="es-CO" dirty="0" smtClean="0"/>
              <a:t>Es el desplazamiento del </a:t>
            </a:r>
            <a:r>
              <a:rPr lang="es-CO" dirty="0" err="1" smtClean="0"/>
              <a:t>kernel</a:t>
            </a:r>
            <a:r>
              <a:rPr lang="es-CO" dirty="0" smtClean="0"/>
              <a:t>/ventana/filtro</a:t>
            </a:r>
            <a:endParaRPr lang="en-US" dirty="0"/>
          </a:p>
        </p:txBody>
      </p:sp>
      <p:pic>
        <p:nvPicPr>
          <p:cNvPr id="4" name="Imagen 3"/>
          <p:cNvPicPr>
            <a:picLocks noChangeAspect="1"/>
          </p:cNvPicPr>
          <p:nvPr/>
        </p:nvPicPr>
        <p:blipFill rotWithShape="1">
          <a:blip r:embed="rId4"/>
          <a:srcRect l="16010" t="16096" r="11192" b="18573"/>
          <a:stretch/>
        </p:blipFill>
        <p:spPr>
          <a:xfrm>
            <a:off x="1242204" y="2268975"/>
            <a:ext cx="7919049" cy="3995586"/>
          </a:xfrm>
          <a:prstGeom prst="rect">
            <a:avLst/>
          </a:prstGeom>
        </p:spPr>
      </p:pic>
      <p:sp>
        <p:nvSpPr>
          <p:cNvPr id="13" name="Rectángulo 12"/>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Tree>
    <p:extLst>
      <p:ext uri="{BB962C8B-B14F-4D97-AF65-F5344CB8AC3E}">
        <p14:creationId xmlns:p14="http://schemas.microsoft.com/office/powerpoint/2010/main" val="1977823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460527" y="783723"/>
            <a:ext cx="7985605" cy="1215566"/>
          </a:xfrm>
        </p:spPr>
        <p:txBody>
          <a:bodyPr rtlCol="0">
            <a:normAutofit fontScale="90000"/>
          </a:bodyPr>
          <a:lstStyle/>
          <a:p>
            <a:pPr rtl="0"/>
            <a:r>
              <a:rPr lang="es-ES" dirty="0" smtClean="0"/>
              <a:t>Red Neuronal </a:t>
            </a:r>
            <a:r>
              <a:rPr lang="es-ES" b="0" dirty="0" smtClean="0"/>
              <a:t>Generativa Adversaria</a:t>
            </a:r>
            <a:endParaRPr lang="es-ES" b="0" dirty="0"/>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a:xfrm>
            <a:off x="460527" y="2018696"/>
            <a:ext cx="7580655" cy="1263940"/>
          </a:xfrm>
        </p:spPr>
        <p:txBody>
          <a:bodyPr rtlCol="0"/>
          <a:lstStyle/>
          <a:p>
            <a:pPr algn="just"/>
            <a:r>
              <a:rPr lang="es-ES" dirty="0" err="1" smtClean="0"/>
              <a:t>GANs</a:t>
            </a:r>
            <a:r>
              <a:rPr lang="es-ES" dirty="0" smtClean="0"/>
              <a:t> (</a:t>
            </a:r>
            <a:r>
              <a:rPr lang="es-ES" dirty="0" err="1" smtClean="0"/>
              <a:t>generative</a:t>
            </a:r>
            <a:r>
              <a:rPr lang="es-ES" dirty="0" smtClean="0"/>
              <a:t> </a:t>
            </a:r>
            <a:r>
              <a:rPr lang="es-ES" dirty="0" err="1" smtClean="0"/>
              <a:t>adversarial</a:t>
            </a:r>
            <a:r>
              <a:rPr lang="es-ES" dirty="0" smtClean="0"/>
              <a:t> </a:t>
            </a:r>
            <a:r>
              <a:rPr lang="es-ES" dirty="0" err="1" smtClean="0"/>
              <a:t>networks</a:t>
            </a:r>
            <a:r>
              <a:rPr lang="es-ES" dirty="0" smtClean="0"/>
              <a:t>):</a:t>
            </a:r>
            <a:endParaRPr lang="es-ES" dirty="0"/>
          </a:p>
        </p:txBody>
      </p:sp>
      <p:pic>
        <p:nvPicPr>
          <p:cNvPr id="2" name="Marcador de contenido 1"/>
          <p:cNvPicPr>
            <a:picLocks noGrp="1" noChangeAspect="1"/>
          </p:cNvPicPr>
          <p:nvPr>
            <p:ph idx="1"/>
          </p:nvPr>
        </p:nvPicPr>
        <p:blipFill rotWithShape="1">
          <a:blip r:embed="rId3">
            <a:extLst>
              <a:ext uri="{28A0092B-C50C-407E-A947-70E740481C1C}">
                <a14:useLocalDpi xmlns:a14="http://schemas.microsoft.com/office/drawing/2010/main" val="0"/>
              </a:ext>
            </a:extLst>
          </a:blip>
          <a:srcRect t="6118"/>
          <a:stretch/>
        </p:blipFill>
        <p:spPr>
          <a:xfrm>
            <a:off x="338530" y="2384036"/>
            <a:ext cx="6064044" cy="2688967"/>
          </a:xfrm>
        </p:spPr>
      </p:pic>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4"/>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3</a:t>
            </a:fld>
            <a:endParaRPr lang="es-ES" dirty="0"/>
          </a:p>
        </p:txBody>
      </p:sp>
      <p:pic>
        <p:nvPicPr>
          <p:cNvPr id="4" name="Imagen 3"/>
          <p:cNvPicPr>
            <a:picLocks noChangeAspect="1"/>
          </p:cNvPicPr>
          <p:nvPr/>
        </p:nvPicPr>
        <p:blipFill rotWithShape="1">
          <a:blip r:embed="rId5"/>
          <a:srcRect r="23520" b="3811"/>
          <a:stretch/>
        </p:blipFill>
        <p:spPr>
          <a:xfrm>
            <a:off x="10986183" y="326067"/>
            <a:ext cx="901015" cy="522230"/>
          </a:xfrm>
          <a:prstGeom prst="rect">
            <a:avLst/>
          </a:prstGeom>
        </p:spPr>
      </p:pic>
      <p:pic>
        <p:nvPicPr>
          <p:cNvPr id="12" name="Imagen 11"/>
          <p:cNvPicPr/>
          <p:nvPr/>
        </p:nvPicPr>
        <p:blipFill rotWithShape="1">
          <a:blip r:embed="rId6"/>
          <a:srcRect l="15346" t="40437" r="20245" b="40439"/>
          <a:stretch/>
        </p:blipFill>
        <p:spPr bwMode="auto">
          <a:xfrm>
            <a:off x="662854" y="5262913"/>
            <a:ext cx="5739720" cy="9579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00423" y="568948"/>
            <a:ext cx="6858517" cy="800880"/>
          </a:xfrm>
        </p:spPr>
        <p:txBody>
          <a:bodyPr rtlCol="0">
            <a:normAutofit/>
          </a:bodyPr>
          <a:lstStyle/>
          <a:p>
            <a:r>
              <a:rPr lang="en-US" dirty="0" smtClean="0"/>
              <a:t>Max Pooling</a:t>
            </a:r>
            <a:endParaRPr lang="es-ES" b="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30</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3" name="Marcador de texto 2"/>
          <p:cNvSpPr>
            <a:spLocks noGrp="1"/>
          </p:cNvSpPr>
          <p:nvPr>
            <p:ph type="body" sz="quarter" idx="16"/>
          </p:nvPr>
        </p:nvSpPr>
        <p:spPr>
          <a:xfrm>
            <a:off x="520493" y="1376932"/>
            <a:ext cx="7985152" cy="865936"/>
          </a:xfrm>
        </p:spPr>
        <p:txBody>
          <a:bodyPr/>
          <a:lstStyle/>
          <a:p>
            <a:r>
              <a:rPr lang="es-CO" dirty="0" smtClean="0"/>
              <a:t>Permite analizar el contenido de una región para extraer la información mas representante de la </a:t>
            </a:r>
            <a:r>
              <a:rPr lang="es-CO" dirty="0" smtClean="0"/>
              <a:t>misma</a:t>
            </a:r>
          </a:p>
          <a:p>
            <a:r>
              <a:rPr lang="es-CO" dirty="0" err="1" smtClean="0"/>
              <a:t>Stride</a:t>
            </a:r>
            <a:r>
              <a:rPr lang="es-CO" dirty="0" smtClean="0"/>
              <a:t> = 2, </a:t>
            </a:r>
            <a:r>
              <a:rPr lang="es-CO" dirty="0" err="1" smtClean="0"/>
              <a:t>Kernel</a:t>
            </a:r>
            <a:r>
              <a:rPr lang="es-CO" dirty="0" smtClean="0"/>
              <a:t> 2;</a:t>
            </a:r>
            <a:endParaRPr lang="en-US" dirty="0"/>
          </a:p>
        </p:txBody>
      </p:sp>
      <p:pic>
        <p:nvPicPr>
          <p:cNvPr id="4" name="Imagen 3"/>
          <p:cNvPicPr>
            <a:picLocks noChangeAspect="1"/>
          </p:cNvPicPr>
          <p:nvPr/>
        </p:nvPicPr>
        <p:blipFill rotWithShape="1">
          <a:blip r:embed="rId4"/>
          <a:srcRect l="15082" t="19398" r="7215" b="17866"/>
          <a:stretch/>
        </p:blipFill>
        <p:spPr>
          <a:xfrm>
            <a:off x="1381869" y="2432171"/>
            <a:ext cx="8227957" cy="3734875"/>
          </a:xfrm>
          <a:prstGeom prst="rect">
            <a:avLst/>
          </a:prstGeom>
        </p:spPr>
      </p:pic>
      <p:sp>
        <p:nvSpPr>
          <p:cNvPr id="8" name="Marcador de texto 2"/>
          <p:cNvSpPr>
            <a:spLocks noGrp="1"/>
          </p:cNvSpPr>
          <p:nvPr>
            <p:ph type="body" sz="quarter" idx="16"/>
          </p:nvPr>
        </p:nvSpPr>
        <p:spPr>
          <a:xfrm>
            <a:off x="3726611" y="6167046"/>
            <a:ext cx="5883215" cy="432967"/>
          </a:xfrm>
        </p:spPr>
        <p:txBody>
          <a:bodyPr/>
          <a:lstStyle/>
          <a:p>
            <a:r>
              <a:rPr lang="es-CO" dirty="0" smtClean="0"/>
              <a:t>6x6                              3x3</a:t>
            </a:r>
            <a:endParaRPr lang="en-US" dirty="0"/>
          </a:p>
        </p:txBody>
      </p:sp>
    </p:spTree>
    <p:extLst>
      <p:ext uri="{BB962C8B-B14F-4D97-AF65-F5344CB8AC3E}">
        <p14:creationId xmlns:p14="http://schemas.microsoft.com/office/powerpoint/2010/main" val="2429542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00423" y="568948"/>
            <a:ext cx="6858517" cy="800880"/>
          </a:xfrm>
        </p:spPr>
        <p:txBody>
          <a:bodyPr rtlCol="0">
            <a:normAutofit/>
          </a:bodyPr>
          <a:lstStyle/>
          <a:p>
            <a:r>
              <a:rPr lang="en-US" dirty="0" smtClean="0"/>
              <a:t>Stacking</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31</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3" name="Marcador de texto 2"/>
          <p:cNvSpPr>
            <a:spLocks noGrp="1"/>
          </p:cNvSpPr>
          <p:nvPr>
            <p:ph type="body" sz="quarter" idx="16"/>
          </p:nvPr>
        </p:nvSpPr>
        <p:spPr>
          <a:xfrm>
            <a:off x="520493" y="1376932"/>
            <a:ext cx="7985152" cy="865936"/>
          </a:xfrm>
        </p:spPr>
        <p:txBody>
          <a:bodyPr/>
          <a:lstStyle/>
          <a:p>
            <a:r>
              <a:rPr lang="es-CO" dirty="0" smtClean="0"/>
              <a:t>EL resultado de apilar múltiples imágenes provenientes de múltiples filtros.</a:t>
            </a:r>
            <a:endParaRPr lang="en-US" dirty="0"/>
          </a:p>
        </p:txBody>
      </p:sp>
      <p:pic>
        <p:nvPicPr>
          <p:cNvPr id="2" name="Imagen 1"/>
          <p:cNvPicPr>
            <a:picLocks noChangeAspect="1"/>
          </p:cNvPicPr>
          <p:nvPr/>
        </p:nvPicPr>
        <p:blipFill rotWithShape="1">
          <a:blip r:embed="rId4"/>
          <a:srcRect l="4872" t="19635" r="3369" b="13856"/>
          <a:stretch/>
        </p:blipFill>
        <p:spPr>
          <a:xfrm>
            <a:off x="1224951" y="2249972"/>
            <a:ext cx="9368287" cy="3817712"/>
          </a:xfrm>
          <a:prstGeom prst="rect">
            <a:avLst/>
          </a:prstGeom>
        </p:spPr>
      </p:pic>
      <p:sp>
        <p:nvSpPr>
          <p:cNvPr id="9" name="Rectángulo 8"/>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Tree>
    <p:extLst>
      <p:ext uri="{BB962C8B-B14F-4D97-AF65-F5344CB8AC3E}">
        <p14:creationId xmlns:p14="http://schemas.microsoft.com/office/powerpoint/2010/main" val="6941254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60754" y="1121038"/>
            <a:ext cx="7682582" cy="1098108"/>
          </a:xfrm>
        </p:spPr>
        <p:txBody>
          <a:bodyPr rtlCol="0">
            <a:normAutofit fontScale="90000"/>
          </a:bodyPr>
          <a:lstStyle/>
          <a:p>
            <a:r>
              <a:rPr lang="en-US" dirty="0" smtClean="0"/>
              <a:t>SUPER-RESOLUTION GENERATIVE ADVERSARIAL </a:t>
            </a:r>
            <a:r>
              <a:rPr lang="es-ES" dirty="0"/>
              <a:t>NETWORK</a:t>
            </a:r>
            <a:r>
              <a:rPr lang="en-US" dirty="0" smtClean="0"/>
              <a:t> </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32</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3" name="Marcador de texto 2"/>
          <p:cNvSpPr>
            <a:spLocks noGrp="1"/>
          </p:cNvSpPr>
          <p:nvPr>
            <p:ph type="body" sz="quarter" idx="16"/>
          </p:nvPr>
        </p:nvSpPr>
        <p:spPr>
          <a:xfrm>
            <a:off x="460754" y="2343091"/>
            <a:ext cx="7985152" cy="865936"/>
          </a:xfrm>
        </p:spPr>
        <p:txBody>
          <a:bodyPr/>
          <a:lstStyle/>
          <a:p>
            <a:r>
              <a:rPr lang="es-CO" dirty="0" smtClean="0"/>
              <a:t>Arquitectura de la SRGAN</a:t>
            </a:r>
            <a:endParaRPr lang="en-US" dirty="0"/>
          </a:p>
        </p:txBody>
      </p:sp>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238" y="2980264"/>
            <a:ext cx="8731459" cy="3252141"/>
          </a:xfrm>
          <a:prstGeom prst="rect">
            <a:avLst/>
          </a:prstGeom>
        </p:spPr>
      </p:pic>
    </p:spTree>
    <p:extLst>
      <p:ext uri="{BB962C8B-B14F-4D97-AF65-F5344CB8AC3E}">
        <p14:creationId xmlns:p14="http://schemas.microsoft.com/office/powerpoint/2010/main" val="2077561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30" y="499712"/>
            <a:ext cx="6858517" cy="800880"/>
          </a:xfrm>
        </p:spPr>
        <p:txBody>
          <a:bodyPr rtlCol="0">
            <a:noAutofit/>
          </a:bodyPr>
          <a:lstStyle/>
          <a:p>
            <a:r>
              <a:rPr lang="en-US" sz="3200" dirty="0" smtClean="0"/>
              <a:t>SUPER-RESOLUTION GENERATIVE ADVERSARIAL </a:t>
            </a:r>
            <a:r>
              <a:rPr lang="es-ES" sz="3200" dirty="0"/>
              <a:t>NETWORK</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33</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67" y="1283444"/>
            <a:ext cx="9454550" cy="4920225"/>
          </a:xfrm>
          <a:prstGeom prst="rect">
            <a:avLst/>
          </a:prstGeom>
        </p:spPr>
      </p:pic>
    </p:spTree>
    <p:extLst>
      <p:ext uri="{BB962C8B-B14F-4D97-AF65-F5344CB8AC3E}">
        <p14:creationId xmlns:p14="http://schemas.microsoft.com/office/powerpoint/2010/main" val="974378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30955" y="707804"/>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n-US" sz="3200" dirty="0" smtClean="0"/>
              <a:t>MODELO GENERADOR</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34</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9" name="Marcador de texto 5"/>
          <p:cNvSpPr>
            <a:spLocks noGrp="1"/>
          </p:cNvSpPr>
          <p:nvPr>
            <p:ph type="body" sz="quarter" idx="16"/>
          </p:nvPr>
        </p:nvSpPr>
        <p:spPr>
          <a:xfrm>
            <a:off x="554999" y="1716775"/>
            <a:ext cx="9141092" cy="986706"/>
          </a:xfrm>
        </p:spPr>
        <p:txBody>
          <a:bodyPr/>
          <a:lstStyle/>
          <a:p>
            <a:pPr algn="just"/>
            <a:r>
              <a:rPr lang="es-ES" dirty="0" smtClean="0"/>
              <a:t>Teniendo en cuenta el modelo del generador, podemos obtener su representación. </a:t>
            </a:r>
            <a:endParaRPr lang="en-US" dirty="0"/>
          </a:p>
        </p:txBody>
      </p:sp>
      <p:pic>
        <p:nvPicPr>
          <p:cNvPr id="11" name="Imagen 10"/>
          <p:cNvPicPr>
            <a:picLocks noChangeAspect="1"/>
          </p:cNvPicPr>
          <p:nvPr/>
        </p:nvPicPr>
        <p:blipFill rotWithShape="1">
          <a:blip r:embed="rId4">
            <a:extLst>
              <a:ext uri="{28A0092B-C50C-407E-A947-70E740481C1C}">
                <a14:useLocalDpi xmlns:a14="http://schemas.microsoft.com/office/drawing/2010/main" val="0"/>
              </a:ext>
            </a:extLst>
          </a:blip>
          <a:srcRect t="4772" b="44735"/>
          <a:stretch/>
        </p:blipFill>
        <p:spPr>
          <a:xfrm>
            <a:off x="2585443" y="2359020"/>
            <a:ext cx="8145818" cy="2140508"/>
          </a:xfrm>
          <a:prstGeom prst="rect">
            <a:avLst/>
          </a:prstGeom>
        </p:spPr>
      </p:pic>
      <p:pic>
        <p:nvPicPr>
          <p:cNvPr id="4" name="Imagen 3"/>
          <p:cNvPicPr>
            <a:picLocks noChangeAspect="1"/>
          </p:cNvPicPr>
          <p:nvPr/>
        </p:nvPicPr>
        <p:blipFill rotWithShape="1">
          <a:blip r:embed="rId5"/>
          <a:srcRect l="30331" t="25059" r="19149" b="30601"/>
          <a:stretch/>
        </p:blipFill>
        <p:spPr>
          <a:xfrm>
            <a:off x="3985404" y="4499528"/>
            <a:ext cx="4502988" cy="2221947"/>
          </a:xfrm>
          <a:prstGeom prst="rect">
            <a:avLst/>
          </a:prstGeom>
        </p:spPr>
      </p:pic>
      <p:sp>
        <p:nvSpPr>
          <p:cNvPr id="5" name="Rectángulo 4"/>
          <p:cNvSpPr/>
          <p:nvPr/>
        </p:nvSpPr>
        <p:spPr>
          <a:xfrm>
            <a:off x="1042190" y="5130076"/>
            <a:ext cx="2770686" cy="707886"/>
          </a:xfrm>
          <a:prstGeom prst="rect">
            <a:avLst/>
          </a:prstGeom>
        </p:spPr>
        <p:txBody>
          <a:bodyPr wrap="square">
            <a:spAutoFit/>
          </a:bodyPr>
          <a:lstStyle/>
          <a:p>
            <a:r>
              <a:rPr lang="es-ES" sz="2000" spc="300" dirty="0" smtClean="0">
                <a:solidFill>
                  <a:schemeClr val="accent6"/>
                </a:solidFill>
              </a:rPr>
              <a:t>Arquitectura</a:t>
            </a:r>
            <a:br>
              <a:rPr lang="es-ES" sz="2000" spc="300" dirty="0" smtClean="0">
                <a:solidFill>
                  <a:schemeClr val="accent6"/>
                </a:solidFill>
              </a:rPr>
            </a:br>
            <a:r>
              <a:rPr lang="es-ES" sz="2000" spc="300" dirty="0" smtClean="0">
                <a:solidFill>
                  <a:schemeClr val="accent6"/>
                </a:solidFill>
              </a:rPr>
              <a:t>en </a:t>
            </a:r>
            <a:r>
              <a:rPr lang="es-ES" sz="2000" spc="300" dirty="0">
                <a:solidFill>
                  <a:schemeClr val="accent6"/>
                </a:solidFill>
              </a:rPr>
              <a:t>Reloj de Arena</a:t>
            </a:r>
            <a:endParaRPr lang="en-US" sz="2000" spc="300" dirty="0">
              <a:solidFill>
                <a:schemeClr val="accent6"/>
              </a:solidFill>
            </a:endParaRPr>
          </a:p>
        </p:txBody>
      </p:sp>
      <p:sp>
        <p:nvSpPr>
          <p:cNvPr id="15" name="Rectángulo 14"/>
          <p:cNvSpPr/>
          <p:nvPr/>
        </p:nvSpPr>
        <p:spPr>
          <a:xfrm>
            <a:off x="7111909" y="6404648"/>
            <a:ext cx="1704880" cy="400110"/>
          </a:xfrm>
          <a:prstGeom prst="rect">
            <a:avLst/>
          </a:prstGeom>
        </p:spPr>
        <p:txBody>
          <a:bodyPr wrap="square">
            <a:spAutoFit/>
          </a:bodyPr>
          <a:lstStyle/>
          <a:p>
            <a:r>
              <a:rPr lang="es-ES" sz="2000" spc="300" dirty="0" smtClean="0">
                <a:solidFill>
                  <a:schemeClr val="accent6"/>
                </a:solidFill>
              </a:rPr>
              <a:t>DECODER</a:t>
            </a:r>
            <a:endParaRPr lang="en-US" sz="2000" spc="300" dirty="0">
              <a:solidFill>
                <a:schemeClr val="accent6"/>
              </a:solidFill>
            </a:endParaRPr>
          </a:p>
        </p:txBody>
      </p:sp>
      <p:sp>
        <p:nvSpPr>
          <p:cNvPr id="16" name="Rectángulo 15"/>
          <p:cNvSpPr/>
          <p:nvPr/>
        </p:nvSpPr>
        <p:spPr>
          <a:xfrm>
            <a:off x="3985404" y="6404648"/>
            <a:ext cx="1500996" cy="400110"/>
          </a:xfrm>
          <a:prstGeom prst="rect">
            <a:avLst/>
          </a:prstGeom>
        </p:spPr>
        <p:txBody>
          <a:bodyPr wrap="square">
            <a:spAutoFit/>
          </a:bodyPr>
          <a:lstStyle/>
          <a:p>
            <a:r>
              <a:rPr lang="es-CO" sz="2000" spc="300" dirty="0" smtClean="0">
                <a:solidFill>
                  <a:schemeClr val="accent6"/>
                </a:solidFill>
              </a:rPr>
              <a:t>ENCODER</a:t>
            </a:r>
            <a:endParaRPr lang="en-US" sz="2000" spc="300" dirty="0">
              <a:solidFill>
                <a:schemeClr val="accent6"/>
              </a:solidFill>
            </a:endParaRPr>
          </a:p>
        </p:txBody>
      </p:sp>
      <p:sp>
        <p:nvSpPr>
          <p:cNvPr id="13" name="Rectángulo 12"/>
          <p:cNvSpPr/>
          <p:nvPr/>
        </p:nvSpPr>
        <p:spPr>
          <a:xfrm>
            <a:off x="3720714" y="4761443"/>
            <a:ext cx="733209" cy="400110"/>
          </a:xfrm>
          <a:prstGeom prst="rect">
            <a:avLst/>
          </a:prstGeom>
        </p:spPr>
        <p:txBody>
          <a:bodyPr wrap="square">
            <a:spAutoFit/>
          </a:bodyPr>
          <a:lstStyle/>
          <a:p>
            <a:r>
              <a:rPr lang="es-ES" sz="2000" spc="300" dirty="0" smtClean="0">
                <a:solidFill>
                  <a:schemeClr val="accent6"/>
                </a:solidFill>
              </a:rPr>
              <a:t>LR</a:t>
            </a:r>
            <a:endParaRPr lang="en-US" sz="2000" spc="300" dirty="0">
              <a:solidFill>
                <a:schemeClr val="accent6"/>
              </a:solidFill>
            </a:endParaRPr>
          </a:p>
        </p:txBody>
      </p:sp>
      <p:sp>
        <p:nvSpPr>
          <p:cNvPr id="17" name="Rectángulo 16"/>
          <p:cNvSpPr/>
          <p:nvPr/>
        </p:nvSpPr>
        <p:spPr>
          <a:xfrm>
            <a:off x="8310748" y="4761443"/>
            <a:ext cx="2770686" cy="400110"/>
          </a:xfrm>
          <a:prstGeom prst="rect">
            <a:avLst/>
          </a:prstGeom>
        </p:spPr>
        <p:txBody>
          <a:bodyPr wrap="square">
            <a:spAutoFit/>
          </a:bodyPr>
          <a:lstStyle/>
          <a:p>
            <a:r>
              <a:rPr lang="es-ES" sz="2000" spc="300" dirty="0" smtClean="0">
                <a:solidFill>
                  <a:schemeClr val="accent6"/>
                </a:solidFill>
              </a:rPr>
              <a:t>HR</a:t>
            </a:r>
            <a:endParaRPr lang="en-US" sz="2000" spc="300" dirty="0">
              <a:solidFill>
                <a:schemeClr val="accent6"/>
              </a:solidFill>
            </a:endParaRPr>
          </a:p>
        </p:txBody>
      </p:sp>
    </p:spTree>
    <p:extLst>
      <p:ext uri="{BB962C8B-B14F-4D97-AF65-F5344CB8AC3E}">
        <p14:creationId xmlns:p14="http://schemas.microsoft.com/office/powerpoint/2010/main" val="2268977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30" y="1028296"/>
            <a:ext cx="6858517" cy="800880"/>
          </a:xfrm>
        </p:spPr>
        <p:txBody>
          <a:bodyPr rtlCol="0">
            <a:noAutofit/>
          </a:bodyPr>
          <a:lstStyle/>
          <a:p>
            <a:r>
              <a:rPr lang="en-US" sz="3200" dirty="0" smtClean="0"/>
              <a:t>SUPER-RESOLUTION GENERATIVE ADVERSARIAL </a:t>
            </a:r>
            <a:r>
              <a:rPr lang="es-ES" sz="3200" dirty="0" smtClean="0"/>
              <a:t>NETWORK</a:t>
            </a:r>
            <a:br>
              <a:rPr lang="es-ES" sz="3200" dirty="0" smtClean="0"/>
            </a:br>
            <a:r>
              <a:rPr lang="es-ES" sz="3200" dirty="0" smtClean="0"/>
              <a:t>EJEMPLO: Segmentación de imágenes</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35</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pic>
        <p:nvPicPr>
          <p:cNvPr id="6" name="Imagen 5"/>
          <p:cNvPicPr>
            <a:picLocks noChangeAspect="1"/>
          </p:cNvPicPr>
          <p:nvPr/>
        </p:nvPicPr>
        <p:blipFill rotWithShape="1">
          <a:blip r:embed="rId4"/>
          <a:srcRect l="9513" t="14445" r="10132" b="16215"/>
          <a:stretch/>
        </p:blipFill>
        <p:spPr>
          <a:xfrm>
            <a:off x="1414733" y="2149668"/>
            <a:ext cx="7349705" cy="3565698"/>
          </a:xfrm>
          <a:prstGeom prst="rect">
            <a:avLst/>
          </a:prstGeom>
        </p:spPr>
      </p:pic>
    </p:spTree>
    <p:extLst>
      <p:ext uri="{BB962C8B-B14F-4D97-AF65-F5344CB8AC3E}">
        <p14:creationId xmlns:p14="http://schemas.microsoft.com/office/powerpoint/2010/main" val="2958112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30955" y="707804"/>
            <a:ext cx="6858517" cy="800880"/>
          </a:xfrm>
        </p:spPr>
        <p:txBody>
          <a:bodyPr rtlCol="0">
            <a:noAutofit/>
          </a:bodyPr>
          <a:lstStyle/>
          <a:p>
            <a:r>
              <a:rPr lang="en-US" sz="3200" dirty="0" smtClean="0"/>
              <a:t>SUPER-RESOLUTION GENERATIVE ADVERSARIAL </a:t>
            </a:r>
            <a:r>
              <a:rPr lang="es-ES" sz="3200" dirty="0"/>
              <a:t>NETWORK</a:t>
            </a:r>
            <a:r>
              <a:rPr lang="en-US" sz="3200" dirty="0" smtClean="0"/>
              <a:t>, EJEMPLO</a:t>
            </a:r>
            <a:br>
              <a:rPr lang="en-US" sz="3200" dirty="0" smtClean="0"/>
            </a:br>
            <a:r>
              <a:rPr lang="en-US" sz="3200" dirty="0" smtClean="0"/>
              <a:t>Skip Connection</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36</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pic>
        <p:nvPicPr>
          <p:cNvPr id="11" name="Imagen 10"/>
          <p:cNvPicPr>
            <a:picLocks noChangeAspect="1"/>
          </p:cNvPicPr>
          <p:nvPr/>
        </p:nvPicPr>
        <p:blipFill rotWithShape="1">
          <a:blip r:embed="rId4">
            <a:extLst>
              <a:ext uri="{28A0092B-C50C-407E-A947-70E740481C1C}">
                <a14:useLocalDpi xmlns:a14="http://schemas.microsoft.com/office/drawing/2010/main" val="0"/>
              </a:ext>
            </a:extLst>
          </a:blip>
          <a:srcRect t="4772" b="44735"/>
          <a:stretch/>
        </p:blipFill>
        <p:spPr>
          <a:xfrm>
            <a:off x="1636538" y="1508684"/>
            <a:ext cx="8703068" cy="2286939"/>
          </a:xfrm>
          <a:prstGeom prst="rect">
            <a:avLst/>
          </a:prstGeom>
        </p:spPr>
      </p:pic>
      <p:pic>
        <p:nvPicPr>
          <p:cNvPr id="2" name="Imagen 1"/>
          <p:cNvPicPr>
            <a:picLocks noChangeAspect="1"/>
          </p:cNvPicPr>
          <p:nvPr/>
        </p:nvPicPr>
        <p:blipFill rotWithShape="1">
          <a:blip r:embed="rId5"/>
          <a:srcRect l="12695" t="31899" r="11458" b="13149"/>
          <a:stretch/>
        </p:blipFill>
        <p:spPr>
          <a:xfrm>
            <a:off x="3274102" y="3901879"/>
            <a:ext cx="6473747" cy="2637034"/>
          </a:xfrm>
          <a:prstGeom prst="rect">
            <a:avLst/>
          </a:prstGeom>
        </p:spPr>
      </p:pic>
      <p:sp>
        <p:nvSpPr>
          <p:cNvPr id="12" name="Título 13">
            <a:extLst>
              <a:ext uri="{FF2B5EF4-FFF2-40B4-BE49-F238E27FC236}">
                <a16:creationId xmlns:a16="http://schemas.microsoft.com/office/drawing/2014/main" id="{E3E5EE03-FBF6-46F5-8085-716AC6CE1C8C}"/>
              </a:ext>
            </a:extLst>
          </p:cNvPr>
          <p:cNvSpPr txBox="1">
            <a:spLocks/>
          </p:cNvSpPr>
          <p:nvPr/>
        </p:nvSpPr>
        <p:spPr>
          <a:xfrm>
            <a:off x="9416545" y="5182217"/>
            <a:ext cx="2775455" cy="965318"/>
          </a:xfrm>
          <a:prstGeom prst="rect">
            <a:avLst/>
          </a:prstGeom>
        </p:spPr>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s-CO" sz="3200" dirty="0" smtClean="0"/>
              <a:t>Arquitectura U-</a:t>
            </a:r>
            <a:r>
              <a:rPr lang="es-CO" sz="3200" dirty="0" err="1" smtClean="0"/>
              <a:t>NETs</a:t>
            </a:r>
            <a:endParaRPr lang="es-CO" sz="3200" dirty="0"/>
          </a:p>
        </p:txBody>
      </p:sp>
    </p:spTree>
    <p:extLst>
      <p:ext uri="{BB962C8B-B14F-4D97-AF65-F5344CB8AC3E}">
        <p14:creationId xmlns:p14="http://schemas.microsoft.com/office/powerpoint/2010/main" val="2428192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30" y="270990"/>
            <a:ext cx="7200957" cy="1634509"/>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s-CO" sz="3200" dirty="0" smtClean="0"/>
              <a:t>Bloques Residuales</a:t>
            </a:r>
            <a:endParaRPr lang="es-CO"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37</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pic>
        <p:nvPicPr>
          <p:cNvPr id="4" name="Imagen 3"/>
          <p:cNvPicPr>
            <a:picLocks noChangeAspect="1"/>
          </p:cNvPicPr>
          <p:nvPr/>
        </p:nvPicPr>
        <p:blipFill rotWithShape="1">
          <a:blip r:embed="rId4"/>
          <a:srcRect l="29801" t="8549" r="30817" b="9846"/>
          <a:stretch/>
        </p:blipFill>
        <p:spPr>
          <a:xfrm>
            <a:off x="3467819" y="2205747"/>
            <a:ext cx="3571336" cy="4160547"/>
          </a:xfrm>
          <a:prstGeom prst="rect">
            <a:avLst/>
          </a:prstGeom>
        </p:spPr>
      </p:pic>
    </p:spTree>
    <p:extLst>
      <p:ext uri="{BB962C8B-B14F-4D97-AF65-F5344CB8AC3E}">
        <p14:creationId xmlns:p14="http://schemas.microsoft.com/office/powerpoint/2010/main" val="270784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30955" y="707804"/>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n-US" sz="3200" dirty="0" smtClean="0"/>
              <a:t>FUNCION DE PÉRDIDA DE PERCEPCIÓN </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38</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9" name="Marcador de texto 5"/>
          <p:cNvSpPr>
            <a:spLocks noGrp="1"/>
          </p:cNvSpPr>
          <p:nvPr>
            <p:ph type="body" sz="quarter" idx="16"/>
          </p:nvPr>
        </p:nvSpPr>
        <p:spPr>
          <a:xfrm>
            <a:off x="554999" y="1716775"/>
            <a:ext cx="9141092" cy="986706"/>
          </a:xfrm>
        </p:spPr>
        <p:txBody>
          <a:bodyPr/>
          <a:lstStyle/>
          <a:p>
            <a:pPr algn="just"/>
            <a:r>
              <a:rPr lang="es-ES" dirty="0"/>
              <a:t>Función de </a:t>
            </a:r>
            <a:r>
              <a:rPr lang="es-ES" dirty="0" smtClean="0"/>
              <a:t>pérdida: La </a:t>
            </a:r>
            <a:r>
              <a:rPr lang="es-ES" dirty="0"/>
              <a:t>pérdida de </a:t>
            </a:r>
            <a:r>
              <a:rPr lang="es-ES" dirty="0" smtClean="0"/>
              <a:t>percepción</a:t>
            </a:r>
            <a:r>
              <a:rPr lang="es-ES" dirty="0"/>
              <a:t> </a:t>
            </a:r>
            <a:r>
              <a:rPr lang="es-ES" dirty="0" smtClean="0"/>
              <a:t>se </a:t>
            </a:r>
            <a:r>
              <a:rPr lang="es-ES" dirty="0"/>
              <a:t>compone de pérdida de contenido (reconstrucción) y pérdida </a:t>
            </a:r>
            <a:r>
              <a:rPr lang="es-ES" dirty="0" smtClean="0"/>
              <a:t>adversaria.</a:t>
            </a:r>
            <a:endParaRPr lang="en-US" dirty="0"/>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9699" y="3119664"/>
            <a:ext cx="7442099" cy="2159722"/>
          </a:xfrm>
          <a:prstGeom prst="rect">
            <a:avLst/>
          </a:prstGeom>
        </p:spPr>
      </p:pic>
    </p:spTree>
    <p:extLst>
      <p:ext uri="{BB962C8B-B14F-4D97-AF65-F5344CB8AC3E}">
        <p14:creationId xmlns:p14="http://schemas.microsoft.com/office/powerpoint/2010/main" val="4003039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30" y="499712"/>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n-US" sz="3200" dirty="0" smtClean="0"/>
              <a:t>PERDIDA ADVERSARIA</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39</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3" name="Rectángulo 2"/>
          <p:cNvSpPr/>
          <p:nvPr/>
        </p:nvSpPr>
        <p:spPr>
          <a:xfrm>
            <a:off x="338530" y="1566658"/>
            <a:ext cx="9323055" cy="1323439"/>
          </a:xfrm>
          <a:prstGeom prst="rect">
            <a:avLst/>
          </a:prstGeom>
        </p:spPr>
        <p:txBody>
          <a:bodyPr wrap="square">
            <a:spAutoFit/>
          </a:bodyPr>
          <a:lstStyle/>
          <a:p>
            <a:pPr algn="just"/>
            <a:r>
              <a:rPr lang="es-ES" sz="2000" spc="300" dirty="0">
                <a:solidFill>
                  <a:schemeClr val="accent6"/>
                </a:solidFill>
              </a:rPr>
              <a:t>Pérdida adversaria: esto empuja nuestra solución a la variedad de imágenes naturales utilizando una red discriminadora que está capacitada para diferenciar entre las imágenes </a:t>
            </a:r>
            <a:r>
              <a:rPr lang="es-ES" sz="2000" spc="300" dirty="0" smtClean="0">
                <a:solidFill>
                  <a:schemeClr val="accent6"/>
                </a:solidFill>
              </a:rPr>
              <a:t>superresueltas(SR) </a:t>
            </a:r>
            <a:r>
              <a:rPr lang="es-ES" sz="2000" spc="300" dirty="0">
                <a:solidFill>
                  <a:schemeClr val="accent6"/>
                </a:solidFill>
              </a:rPr>
              <a:t>y las imágenes </a:t>
            </a:r>
            <a:r>
              <a:rPr lang="es-ES" sz="2000" spc="300" dirty="0" smtClean="0">
                <a:solidFill>
                  <a:schemeClr val="accent6"/>
                </a:solidFill>
              </a:rPr>
              <a:t>fotorrealistas(HR) </a:t>
            </a:r>
            <a:r>
              <a:rPr lang="es-ES" sz="2000" spc="300" dirty="0">
                <a:solidFill>
                  <a:schemeClr val="accent6"/>
                </a:solidFill>
              </a:rPr>
              <a:t>originales.</a:t>
            </a:r>
            <a:endParaRPr lang="en-US" sz="2000" spc="300" dirty="0">
              <a:solidFill>
                <a:schemeClr val="accent6"/>
              </a:solidFill>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939" y="2883467"/>
            <a:ext cx="8378645" cy="2021368"/>
          </a:xfrm>
          <a:prstGeom prst="rect">
            <a:avLst/>
          </a:prstGeom>
        </p:spPr>
      </p:pic>
    </p:spTree>
    <p:extLst>
      <p:ext uri="{BB962C8B-B14F-4D97-AF65-F5344CB8AC3E}">
        <p14:creationId xmlns:p14="http://schemas.microsoft.com/office/powerpoint/2010/main" val="2601078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460527" y="783723"/>
            <a:ext cx="7985605" cy="1215566"/>
          </a:xfrm>
        </p:spPr>
        <p:txBody>
          <a:bodyPr rtlCol="0">
            <a:normAutofit fontScale="90000"/>
          </a:bodyPr>
          <a:lstStyle/>
          <a:p>
            <a:pPr rtl="0"/>
            <a:r>
              <a:rPr lang="es-ES" dirty="0" smtClean="0"/>
              <a:t>Red Neuronal </a:t>
            </a:r>
            <a:r>
              <a:rPr lang="es-ES" b="0" dirty="0" smtClean="0"/>
              <a:t>Generativa Adversaria</a:t>
            </a:r>
            <a:endParaRPr lang="es-ES" b="0" dirty="0"/>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a:xfrm>
            <a:off x="460527" y="2018696"/>
            <a:ext cx="7580655" cy="1263940"/>
          </a:xfrm>
        </p:spPr>
        <p:txBody>
          <a:bodyPr rtlCol="0"/>
          <a:lstStyle/>
          <a:p>
            <a:pPr algn="just"/>
            <a:r>
              <a:rPr lang="es-ES" dirty="0"/>
              <a:t>GANs (</a:t>
            </a:r>
            <a:r>
              <a:rPr lang="es-ES" dirty="0" smtClean="0"/>
              <a:t>generative </a:t>
            </a:r>
            <a:r>
              <a:rPr lang="es-ES" dirty="0"/>
              <a:t>adversarial networks</a:t>
            </a:r>
            <a:r>
              <a:rPr lang="es-ES" dirty="0" smtClean="0"/>
              <a:t>): Para el desarrollo del algoritmo se usará el framework Keras y Tensorflow pues es un lenguaje que resulta fácil de comprender y aplicar.</a:t>
            </a:r>
            <a:endParaRPr lang="es-ES" dirty="0"/>
          </a:p>
        </p:txBody>
      </p:sp>
      <p:pic>
        <p:nvPicPr>
          <p:cNvPr id="2" name="Marcador de contenido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530" y="3207513"/>
            <a:ext cx="6064044" cy="2864198"/>
          </a:xfrm>
        </p:spPr>
      </p:pic>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4"/>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4</a:t>
            </a:fld>
            <a:endParaRPr lang="es-ES" dirty="0"/>
          </a:p>
        </p:txBody>
      </p:sp>
      <p:pic>
        <p:nvPicPr>
          <p:cNvPr id="4" name="Imagen 3"/>
          <p:cNvPicPr>
            <a:picLocks noChangeAspect="1"/>
          </p:cNvPicPr>
          <p:nvPr/>
        </p:nvPicPr>
        <p:blipFill rotWithShape="1">
          <a:blip r:embed="rId5"/>
          <a:srcRect r="23520" b="3811"/>
          <a:stretch/>
        </p:blipFill>
        <p:spPr>
          <a:xfrm>
            <a:off x="10986183" y="326067"/>
            <a:ext cx="901015" cy="522230"/>
          </a:xfrm>
          <a:prstGeom prst="rect">
            <a:avLst/>
          </a:prstGeom>
        </p:spPr>
      </p:pic>
      <p:pic>
        <p:nvPicPr>
          <p:cNvPr id="9" name="Picture 2" descr="Resultado de imagen de tensorflow keras anaconda&quot;"/>
          <p:cNvPicPr>
            <a:picLocks noChangeAspect="1" noChangeArrowheads="1"/>
          </p:cNvPicPr>
          <p:nvPr/>
        </p:nvPicPr>
        <p:blipFill>
          <a:blip r:embed="rId6"/>
          <a:srcRect l="34783" r="28261" b="57971"/>
          <a:stretch>
            <a:fillRect/>
          </a:stretch>
        </p:blipFill>
        <p:spPr bwMode="auto">
          <a:xfrm rot="21248551">
            <a:off x="9941898" y="5163796"/>
            <a:ext cx="1868841" cy="1594011"/>
          </a:xfrm>
          <a:prstGeom prst="rect">
            <a:avLst/>
          </a:prstGeom>
          <a:noFill/>
        </p:spPr>
      </p:pic>
      <p:pic>
        <p:nvPicPr>
          <p:cNvPr id="11" name="Picture 4" descr="Resultado de imagen de keras&quot;"/>
          <p:cNvPicPr>
            <a:picLocks noChangeAspect="1" noChangeArrowheads="1"/>
          </p:cNvPicPr>
          <p:nvPr/>
        </p:nvPicPr>
        <p:blipFill>
          <a:blip r:embed="rId7"/>
          <a:srcRect/>
          <a:stretch>
            <a:fillRect/>
          </a:stretch>
        </p:blipFill>
        <p:spPr bwMode="auto">
          <a:xfrm rot="21321636">
            <a:off x="8626001" y="4139987"/>
            <a:ext cx="2136411" cy="685082"/>
          </a:xfrm>
          <a:prstGeom prst="rect">
            <a:avLst/>
          </a:prstGeom>
          <a:noFill/>
        </p:spPr>
      </p:pic>
    </p:spTree>
    <p:extLst>
      <p:ext uri="{BB962C8B-B14F-4D97-AF65-F5344CB8AC3E}">
        <p14:creationId xmlns:p14="http://schemas.microsoft.com/office/powerpoint/2010/main" val="3477034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29" y="758527"/>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n-US" sz="3200" dirty="0" smtClean="0"/>
              <a:t>PÉRDIDA DE CONTENIDO </a:t>
            </a:r>
            <a:endParaRPr lang="en-US"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40</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3" name="Rectángulo 2"/>
          <p:cNvSpPr/>
          <p:nvPr/>
        </p:nvSpPr>
        <p:spPr>
          <a:xfrm>
            <a:off x="338529" y="1583911"/>
            <a:ext cx="9323055" cy="1631216"/>
          </a:xfrm>
          <a:prstGeom prst="rect">
            <a:avLst/>
          </a:prstGeom>
        </p:spPr>
        <p:txBody>
          <a:bodyPr wrap="square">
            <a:spAutoFit/>
          </a:bodyPr>
          <a:lstStyle/>
          <a:p>
            <a:pPr algn="just"/>
            <a:r>
              <a:rPr lang="es-ES" sz="2000" spc="300" dirty="0">
                <a:solidFill>
                  <a:schemeClr val="accent6"/>
                </a:solidFill>
              </a:rPr>
              <a:t>Pérdida de </a:t>
            </a:r>
            <a:r>
              <a:rPr lang="es-ES" sz="2000" spc="300" dirty="0" smtClean="0">
                <a:solidFill>
                  <a:schemeClr val="accent6"/>
                </a:solidFill>
              </a:rPr>
              <a:t>contenido: se usa para mantener la </a:t>
            </a:r>
            <a:r>
              <a:rPr lang="es-ES" sz="2000" spc="300" dirty="0">
                <a:solidFill>
                  <a:schemeClr val="accent6"/>
                </a:solidFill>
              </a:rPr>
              <a:t>similitud perceptiva en lugar de la similitud de </a:t>
            </a:r>
            <a:r>
              <a:rPr lang="es-ES" sz="2000" spc="300" dirty="0" smtClean="0">
                <a:solidFill>
                  <a:schemeClr val="accent6"/>
                </a:solidFill>
              </a:rPr>
              <a:t>píxeles. </a:t>
            </a:r>
            <a:r>
              <a:rPr lang="es-ES" sz="2000" spc="300" dirty="0">
                <a:solidFill>
                  <a:schemeClr val="accent6"/>
                </a:solidFill>
              </a:rPr>
              <a:t> La pérdida de </a:t>
            </a:r>
            <a:r>
              <a:rPr lang="es-ES" sz="2000" spc="300" dirty="0" smtClean="0">
                <a:solidFill>
                  <a:schemeClr val="accent6"/>
                </a:solidFill>
              </a:rPr>
              <a:t>contenido VGG </a:t>
            </a:r>
            <a:r>
              <a:rPr lang="es-ES" sz="2000" spc="300" dirty="0">
                <a:solidFill>
                  <a:schemeClr val="accent6"/>
                </a:solidFill>
              </a:rPr>
              <a:t>se define como la distancia euclidiana entre las representaciones de características de una imagen </a:t>
            </a:r>
            <a:r>
              <a:rPr lang="es-ES" sz="2000" spc="300" dirty="0" smtClean="0">
                <a:solidFill>
                  <a:schemeClr val="accent6"/>
                </a:solidFill>
              </a:rPr>
              <a:t>reconstruida(SR) </a:t>
            </a:r>
            <a:r>
              <a:rPr lang="es-ES" sz="2000" spc="300" dirty="0">
                <a:solidFill>
                  <a:schemeClr val="accent6"/>
                </a:solidFill>
              </a:rPr>
              <a:t>y la imagen de </a:t>
            </a:r>
            <a:r>
              <a:rPr lang="es-ES" sz="2000" spc="300" dirty="0" smtClean="0">
                <a:solidFill>
                  <a:schemeClr val="accent6"/>
                </a:solidFill>
              </a:rPr>
              <a:t>referencia(HR)</a:t>
            </a:r>
            <a:endParaRPr lang="en-US" sz="2000" spc="300" dirty="0">
              <a:solidFill>
                <a:schemeClr val="accent6"/>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404" y="3385533"/>
            <a:ext cx="7398825" cy="2266980"/>
          </a:xfrm>
          <a:prstGeom prst="rect">
            <a:avLst/>
          </a:prstGeom>
        </p:spPr>
      </p:pic>
    </p:spTree>
    <p:extLst>
      <p:ext uri="{BB962C8B-B14F-4D97-AF65-F5344CB8AC3E}">
        <p14:creationId xmlns:p14="http://schemas.microsoft.com/office/powerpoint/2010/main" val="2513274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29" y="758527"/>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s-CO" sz="3200" dirty="0" smtClean="0"/>
              <a:t>Resultados:</a:t>
            </a:r>
            <a:endParaRPr lang="es-CO"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41</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3" name="Rectángulo 2"/>
          <p:cNvSpPr/>
          <p:nvPr/>
        </p:nvSpPr>
        <p:spPr>
          <a:xfrm>
            <a:off x="338529" y="1583911"/>
            <a:ext cx="9323055" cy="707886"/>
          </a:xfrm>
          <a:prstGeom prst="rect">
            <a:avLst/>
          </a:prstGeom>
        </p:spPr>
        <p:txBody>
          <a:bodyPr wrap="square">
            <a:spAutoFit/>
          </a:bodyPr>
          <a:lstStyle/>
          <a:p>
            <a:pPr algn="just"/>
            <a:r>
              <a:rPr lang="es-CO" sz="2000" spc="300" dirty="0" smtClean="0">
                <a:solidFill>
                  <a:schemeClr val="accent6"/>
                </a:solidFill>
              </a:rPr>
              <a:t>Imagen izquierda LR – Imagen centro SR generada- Imagen derecha HR dataset </a:t>
            </a:r>
            <a:endParaRPr lang="en-US" sz="2000" spc="300" dirty="0">
              <a:solidFill>
                <a:schemeClr val="accent6"/>
              </a:solidFill>
            </a:endParaRPr>
          </a:p>
        </p:txBody>
      </p:sp>
      <p:pic>
        <p:nvPicPr>
          <p:cNvPr id="9" name="Imagen 8"/>
          <p:cNvPicPr>
            <a:picLocks noChangeAspect="1"/>
          </p:cNvPicPr>
          <p:nvPr/>
        </p:nvPicPr>
        <p:blipFill rotWithShape="1">
          <a:blip r:embed="rId4"/>
          <a:srcRect l="8188" t="33314" r="5092" b="18878"/>
          <a:stretch/>
        </p:blipFill>
        <p:spPr>
          <a:xfrm>
            <a:off x="603847" y="2403123"/>
            <a:ext cx="11283351" cy="3497345"/>
          </a:xfrm>
          <a:prstGeom prst="rect">
            <a:avLst/>
          </a:prstGeom>
        </p:spPr>
      </p:pic>
    </p:spTree>
    <p:extLst>
      <p:ext uri="{BB962C8B-B14F-4D97-AF65-F5344CB8AC3E}">
        <p14:creationId xmlns:p14="http://schemas.microsoft.com/office/powerpoint/2010/main" val="270453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29" y="758527"/>
            <a:ext cx="6858517" cy="800880"/>
          </a:xfrm>
        </p:spPr>
        <p:txBody>
          <a:bodyPr rtlCol="0">
            <a:noAutofit/>
          </a:bodyPr>
          <a:lstStyle/>
          <a:p>
            <a:r>
              <a:rPr lang="en-US" sz="3200" dirty="0" smtClean="0"/>
              <a:t>SUPER-RESOLUTION GENERATIVE ADVERSARIAL </a:t>
            </a:r>
            <a:r>
              <a:rPr lang="es-ES" sz="3200" dirty="0"/>
              <a:t>NETWORK</a:t>
            </a:r>
            <a:r>
              <a:rPr lang="en-US" sz="3200" dirty="0" smtClean="0"/>
              <a:t/>
            </a:r>
            <a:br>
              <a:rPr lang="en-US" sz="3200" dirty="0" smtClean="0"/>
            </a:br>
            <a:r>
              <a:rPr lang="es-CO" sz="3200" dirty="0" smtClean="0"/>
              <a:t>Resultados:</a:t>
            </a:r>
            <a:endParaRPr lang="es-CO"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42</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3" name="Rectángulo 2"/>
          <p:cNvSpPr/>
          <p:nvPr/>
        </p:nvSpPr>
        <p:spPr>
          <a:xfrm>
            <a:off x="338529" y="1583911"/>
            <a:ext cx="9323055" cy="707886"/>
          </a:xfrm>
          <a:prstGeom prst="rect">
            <a:avLst/>
          </a:prstGeom>
        </p:spPr>
        <p:txBody>
          <a:bodyPr wrap="square">
            <a:spAutoFit/>
          </a:bodyPr>
          <a:lstStyle/>
          <a:p>
            <a:pPr algn="just"/>
            <a:r>
              <a:rPr lang="es-CO" sz="2000" spc="300" dirty="0" smtClean="0">
                <a:solidFill>
                  <a:schemeClr val="accent6"/>
                </a:solidFill>
              </a:rPr>
              <a:t>Imagen izquierda LR – Imagen centro SR generada- Imagen derecha HR dataset </a:t>
            </a:r>
            <a:endParaRPr lang="en-US" sz="2000" spc="300" dirty="0">
              <a:solidFill>
                <a:schemeClr val="accent6"/>
              </a:solidFill>
            </a:endParaRPr>
          </a:p>
        </p:txBody>
      </p:sp>
      <p:pic>
        <p:nvPicPr>
          <p:cNvPr id="2" name="Imagen 1"/>
          <p:cNvPicPr>
            <a:picLocks noChangeAspect="1"/>
          </p:cNvPicPr>
          <p:nvPr/>
        </p:nvPicPr>
        <p:blipFill rotWithShape="1">
          <a:blip r:embed="rId4"/>
          <a:srcRect l="7789" t="36851" r="7214" b="15744"/>
          <a:stretch/>
        </p:blipFill>
        <p:spPr>
          <a:xfrm>
            <a:off x="603849" y="2467155"/>
            <a:ext cx="11059064" cy="3467820"/>
          </a:xfrm>
          <a:prstGeom prst="rect">
            <a:avLst/>
          </a:prstGeom>
        </p:spPr>
      </p:pic>
    </p:spTree>
    <p:extLst>
      <p:ext uri="{BB962C8B-B14F-4D97-AF65-F5344CB8AC3E}">
        <p14:creationId xmlns:p14="http://schemas.microsoft.com/office/powerpoint/2010/main" val="774549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338529" y="758527"/>
            <a:ext cx="6858517" cy="800880"/>
          </a:xfrm>
        </p:spPr>
        <p:txBody>
          <a:bodyPr rtlCol="0">
            <a:noAutofit/>
          </a:bodyPr>
          <a:lstStyle/>
          <a:p>
            <a:r>
              <a:rPr lang="es-CO" sz="3200" dirty="0" smtClean="0"/>
              <a:t>Referencias</a:t>
            </a:r>
            <a:endParaRPr lang="es-CO" sz="3200"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43</a:t>
            </a:fld>
            <a:endParaRPr lang="es-ES" dirty="0"/>
          </a:p>
        </p:txBody>
      </p:sp>
      <p:pic>
        <p:nvPicPr>
          <p:cNvPr id="10" name="Imagen 9"/>
          <p:cNvPicPr>
            <a:picLocks noChangeAspect="1"/>
          </p:cNvPicPr>
          <p:nvPr/>
        </p:nvPicPr>
        <p:blipFill rotWithShape="1">
          <a:blip r:embed="rId3"/>
          <a:srcRect r="23520" b="3811"/>
          <a:stretch/>
        </p:blipFill>
        <p:spPr>
          <a:xfrm>
            <a:off x="10986183" y="326067"/>
            <a:ext cx="901015" cy="522230"/>
          </a:xfrm>
          <a:prstGeom prst="rect">
            <a:avLst/>
          </a:prstGeom>
        </p:spPr>
      </p:pic>
      <p:sp>
        <p:nvSpPr>
          <p:cNvPr id="8" name="Rectángulo 7"/>
          <p:cNvSpPr/>
          <p:nvPr/>
        </p:nvSpPr>
        <p:spPr>
          <a:xfrm>
            <a:off x="10451278" y="270990"/>
            <a:ext cx="1740722" cy="523220"/>
          </a:xfrm>
          <a:prstGeom prst="rect">
            <a:avLst/>
          </a:prstGeom>
          <a:solidFill>
            <a:schemeClr val="bg2">
              <a:lumMod val="40000"/>
              <a:lumOff val="60000"/>
            </a:schemeClr>
          </a:solidFill>
        </p:spPr>
        <p:txBody>
          <a:bodyPr wrap="square">
            <a:spAutoFit/>
          </a:bodyPr>
          <a:lstStyle/>
          <a:p>
            <a:r>
              <a:rPr lang="es-ES" sz="2800" b="1" dirty="0">
                <a:latin typeface="Arial Black" panose="020B0A04020102020204" pitchFamily="34" charset="0"/>
              </a:rPr>
              <a:t>SRGAN</a:t>
            </a:r>
          </a:p>
        </p:txBody>
      </p:sp>
      <p:sp>
        <p:nvSpPr>
          <p:cNvPr id="3" name="Rectángulo 2"/>
          <p:cNvSpPr/>
          <p:nvPr/>
        </p:nvSpPr>
        <p:spPr>
          <a:xfrm>
            <a:off x="338529" y="1583912"/>
            <a:ext cx="9512837" cy="1261884"/>
          </a:xfrm>
          <a:prstGeom prst="rect">
            <a:avLst/>
          </a:prstGeom>
        </p:spPr>
        <p:txBody>
          <a:bodyPr wrap="square">
            <a:spAutoFit/>
          </a:bodyPr>
          <a:lstStyle/>
          <a:p>
            <a:r>
              <a:rPr lang="es-CO" sz="2000" spc="300" dirty="0" smtClean="0">
                <a:solidFill>
                  <a:schemeClr val="accent6"/>
                </a:solidFill>
              </a:rPr>
              <a:t>GAN</a:t>
            </a:r>
          </a:p>
          <a:p>
            <a:endParaRPr lang="es-CO" sz="2000" u="sng" spc="300" dirty="0">
              <a:solidFill>
                <a:schemeClr val="accent6"/>
              </a:solidFill>
              <a:hlinkClick r:id="rId4"/>
            </a:endParaRPr>
          </a:p>
          <a:p>
            <a:pPr indent="-285750">
              <a:buFont typeface="Arial" panose="020B0604020202020204" pitchFamily="34" charset="0"/>
              <a:buChar char="•"/>
            </a:pPr>
            <a:r>
              <a:rPr lang="es-CO" spc="300" dirty="0">
                <a:solidFill>
                  <a:schemeClr val="accent6"/>
                </a:solidFill>
                <a:hlinkClick r:id="rId5"/>
              </a:rPr>
              <a:t>https://www.youtube.com/channel/UCFVF0MpD1lNdU5VL3Pz67Yw</a:t>
            </a:r>
            <a:endParaRPr lang="es-CO" spc="300" dirty="0">
              <a:solidFill>
                <a:schemeClr val="accent6"/>
              </a:solidFill>
            </a:endParaRPr>
          </a:p>
          <a:p>
            <a:pPr indent="-285750">
              <a:buFont typeface="Arial" panose="020B0604020202020204" pitchFamily="34" charset="0"/>
              <a:buChar char="•"/>
            </a:pPr>
            <a:r>
              <a:rPr lang="en-US" spc="300" dirty="0">
                <a:solidFill>
                  <a:schemeClr val="accent6"/>
                </a:solidFill>
                <a:hlinkClick r:id="rId6"/>
              </a:rPr>
              <a:t>https://www.youtube.com/channel/UCy5znSnfMsDwaLlROnZ7Qbg</a:t>
            </a:r>
            <a:endParaRPr lang="en-US" spc="300" dirty="0">
              <a:solidFill>
                <a:schemeClr val="accent6"/>
              </a:solidFill>
            </a:endParaRPr>
          </a:p>
        </p:txBody>
      </p:sp>
      <p:sp>
        <p:nvSpPr>
          <p:cNvPr id="11" name="Rectángulo 10"/>
          <p:cNvSpPr/>
          <p:nvPr/>
        </p:nvSpPr>
        <p:spPr>
          <a:xfrm>
            <a:off x="338528" y="3266970"/>
            <a:ext cx="11255373" cy="2115914"/>
          </a:xfrm>
          <a:prstGeom prst="rect">
            <a:avLst/>
          </a:prstGeom>
        </p:spPr>
        <p:txBody>
          <a:bodyPr wrap="square">
            <a:spAutoFit/>
          </a:bodyPr>
          <a:lstStyle/>
          <a:p>
            <a:r>
              <a:rPr lang="es-CO" sz="2000" spc="300" dirty="0" smtClean="0">
                <a:solidFill>
                  <a:schemeClr val="accent6"/>
                </a:solidFill>
              </a:rPr>
              <a:t>SRGAN</a:t>
            </a:r>
          </a:p>
          <a:p>
            <a:endParaRPr lang="es-CO" sz="2000" u="sng" spc="300" dirty="0">
              <a:solidFill>
                <a:schemeClr val="accent6"/>
              </a:solidFill>
              <a:hlinkClick r:id="rId4"/>
            </a:endParaRPr>
          </a:p>
          <a:p>
            <a:pPr indent="-285750">
              <a:buFont typeface="Arial" panose="020B0604020202020204" pitchFamily="34" charset="0"/>
              <a:buChar char="•"/>
            </a:pPr>
            <a:r>
              <a:rPr lang="es-CO" spc="300" dirty="0">
                <a:solidFill>
                  <a:schemeClr val="accent6"/>
                </a:solidFill>
                <a:hlinkClick r:id="rId4"/>
              </a:rPr>
              <a:t>https://www.unocero.com/noticias/super-resolucion-usando-redes-neuronales/</a:t>
            </a:r>
            <a:endParaRPr lang="es-CO" spc="300" dirty="0">
              <a:solidFill>
                <a:schemeClr val="accent6"/>
              </a:solidFill>
            </a:endParaRPr>
          </a:p>
          <a:p>
            <a:endParaRPr lang="en-US" spc="300" dirty="0">
              <a:solidFill>
                <a:schemeClr val="accent6"/>
              </a:solidFill>
            </a:endParaRPr>
          </a:p>
          <a:p>
            <a:pPr indent="-285750">
              <a:buFont typeface="Arial" panose="020B0604020202020204" pitchFamily="34" charset="0"/>
              <a:buChar char="•"/>
            </a:pPr>
            <a:r>
              <a:rPr lang="es-CO" spc="300" dirty="0">
                <a:solidFill>
                  <a:schemeClr val="accent6"/>
                </a:solidFill>
                <a:hlinkClick r:id="rId7"/>
              </a:rPr>
              <a:t>https://medium.com/@birla.deepak26/single-image-super-resolution-using-gans-keras-aca310f33112</a:t>
            </a:r>
            <a:endParaRPr lang="en-US" spc="300" dirty="0">
              <a:solidFill>
                <a:schemeClr val="accent6"/>
              </a:solidFill>
            </a:endParaRPr>
          </a:p>
          <a:p>
            <a:pPr algn="just"/>
            <a:endParaRPr lang="en-US" sz="2000" spc="300" dirty="0">
              <a:solidFill>
                <a:schemeClr val="accent6"/>
              </a:solidFill>
            </a:endParaRPr>
          </a:p>
        </p:txBody>
      </p:sp>
    </p:spTree>
    <p:extLst>
      <p:ext uri="{BB962C8B-B14F-4D97-AF65-F5344CB8AC3E}">
        <p14:creationId xmlns:p14="http://schemas.microsoft.com/office/powerpoint/2010/main" val="2189590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16" title="Imagen de edificio">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3"/>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ágono 18" descr="Hexágono sólido de color oscuro en medio de énfasis de imagen">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20" name="Grupo 19" descr="Texto agrupado con iniciales y nombre de la compañía">
            <a:extLst>
              <a:ext uri="{FF2B5EF4-FFF2-40B4-BE49-F238E27FC236}">
                <a16:creationId xmlns:a16="http://schemas.microsoft.com/office/drawing/2014/main" id="{82C4EAC6-3E04-4614-86BA-A23C851754D9}"/>
              </a:ext>
            </a:extLst>
          </p:cNvPr>
          <p:cNvGrpSpPr/>
          <p:nvPr/>
        </p:nvGrpSpPr>
        <p:grpSpPr>
          <a:xfrm>
            <a:off x="2955850" y="2897277"/>
            <a:ext cx="1738105" cy="1077106"/>
            <a:chOff x="2955850" y="2943932"/>
            <a:chExt cx="1738105" cy="1077106"/>
          </a:xfrm>
        </p:grpSpPr>
        <p:sp>
          <p:nvSpPr>
            <p:cNvPr id="21" name="Cuadro de texto 20">
              <a:extLst>
                <a:ext uri="{FF2B5EF4-FFF2-40B4-BE49-F238E27FC236}">
                  <a16:creationId xmlns:a16="http://schemas.microsoft.com/office/drawing/2014/main" id="{A20626FA-81E3-4C45-BF2D-D52CF6D96238}"/>
                </a:ext>
              </a:extLst>
            </p:cNvPr>
            <p:cNvSpPr txBox="1"/>
            <p:nvPr/>
          </p:nvSpPr>
          <p:spPr>
            <a:xfrm>
              <a:off x="3104993" y="2943932"/>
              <a:ext cx="1439818" cy="707886"/>
            </a:xfrm>
            <a:prstGeom prst="rect">
              <a:avLst/>
            </a:prstGeom>
            <a:noFill/>
          </p:spPr>
          <p:txBody>
            <a:bodyPr wrap="none" rtlCol="0">
              <a:spAutoFit/>
            </a:bodyPr>
            <a:lstStyle/>
            <a:p>
              <a:r>
                <a:rPr lang="es-ES" sz="4000" b="1" dirty="0" smtClean="0">
                  <a:solidFill>
                    <a:schemeClr val="bg1"/>
                  </a:solidFill>
                  <a:latin typeface="Arial Black" panose="020B0A04020102020204" pitchFamily="34" charset="0"/>
                </a:rPr>
                <a:t>GAN</a:t>
              </a:r>
              <a:endParaRPr lang="es-ES" sz="4000" b="1" dirty="0">
                <a:solidFill>
                  <a:schemeClr val="bg1"/>
                </a:solidFill>
                <a:latin typeface="Arial Black" panose="020B0A04020102020204" pitchFamily="34" charset="0"/>
              </a:endParaRPr>
            </a:p>
          </p:txBody>
        </p:sp>
        <p:sp>
          <p:nvSpPr>
            <p:cNvPr id="22" name="Cuadro de texto 21">
              <a:extLst>
                <a:ext uri="{FF2B5EF4-FFF2-40B4-BE49-F238E27FC236}">
                  <a16:creationId xmlns:a16="http://schemas.microsoft.com/office/drawing/2014/main" id="{D6E86452-6AEA-4380-9682-AB26317ADB62}"/>
                </a:ext>
              </a:extLst>
            </p:cNvPr>
            <p:cNvSpPr txBox="1"/>
            <p:nvPr/>
          </p:nvSpPr>
          <p:spPr>
            <a:xfrm>
              <a:off x="2955850" y="3713261"/>
              <a:ext cx="1738105" cy="307777"/>
            </a:xfrm>
            <a:prstGeom prst="rect">
              <a:avLst/>
            </a:prstGeom>
            <a:noFill/>
          </p:spPr>
          <p:txBody>
            <a:bodyPr wrap="none" rtlCol="0">
              <a:spAutoFit/>
            </a:bodyPr>
            <a:lstStyle/>
            <a:p>
              <a:pPr rtl="0"/>
              <a:r>
                <a:rPr lang="es-ES" sz="1400" dirty="0" smtClean="0">
                  <a:solidFill>
                    <a:schemeClr val="bg1"/>
                  </a:solidFill>
                  <a:cs typeface="Calibri Light" panose="020F0302020204030204" pitchFamily="34" charset="0"/>
                </a:rPr>
                <a:t>ELECTIVA: IMÁGENES</a:t>
              </a:r>
              <a:endParaRPr lang="es-ES" sz="1400" dirty="0">
                <a:solidFill>
                  <a:schemeClr val="bg1"/>
                </a:solidFill>
                <a:cs typeface="Calibri Light" panose="020F0302020204030204" pitchFamily="34" charset="0"/>
              </a:endParaRPr>
            </a:p>
          </p:txBody>
        </p:sp>
      </p:grpSp>
      <p:sp>
        <p:nvSpPr>
          <p:cNvPr id="8" name="Título 7">
            <a:extLst>
              <a:ext uri="{FF2B5EF4-FFF2-40B4-BE49-F238E27FC236}">
                <a16:creationId xmlns:a16="http://schemas.microsoft.com/office/drawing/2014/main" id="{8B6C5EAB-81FF-4827-A160-22F4363C611A}"/>
              </a:ext>
            </a:extLst>
          </p:cNvPr>
          <p:cNvSpPr>
            <a:spLocks noGrp="1"/>
          </p:cNvSpPr>
          <p:nvPr>
            <p:ph type="ctrTitle"/>
          </p:nvPr>
        </p:nvSpPr>
        <p:spPr/>
        <p:txBody>
          <a:bodyPr rtlCol="0"/>
          <a:lstStyle/>
          <a:p>
            <a:pPr rtl="0"/>
            <a:r>
              <a:rPr lang="es-ES" dirty="0" smtClean="0"/>
              <a:t>Muchas </a:t>
            </a:r>
            <a:r>
              <a:rPr lang="es-ES" b="0" dirty="0"/>
              <a:t>gracias.</a:t>
            </a:r>
          </a:p>
        </p:txBody>
      </p:sp>
      <p:sp>
        <p:nvSpPr>
          <p:cNvPr id="14" name="Marcador de texto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rtlCol="0"/>
          <a:lstStyle/>
          <a:p>
            <a:pPr rtl="0"/>
            <a:r>
              <a:rPr lang="es-ES" dirty="0" smtClean="0"/>
              <a:t>David Córdoba Vargas</a:t>
            </a:r>
            <a:endParaRPr lang="es-ES" dirty="0"/>
          </a:p>
        </p:txBody>
      </p:sp>
      <p:sp>
        <p:nvSpPr>
          <p:cNvPr id="15" name="Marcador de texto 14">
            <a:extLst>
              <a:ext uri="{FF2B5EF4-FFF2-40B4-BE49-F238E27FC236}">
                <a16:creationId xmlns:a16="http://schemas.microsoft.com/office/drawing/2014/main" id="{7A3FB895-3D21-4707-8EDE-3F825906DE41}"/>
              </a:ext>
            </a:extLst>
          </p:cNvPr>
          <p:cNvSpPr>
            <a:spLocks noGrp="1"/>
          </p:cNvSpPr>
          <p:nvPr>
            <p:ph type="body" sz="quarter" idx="16"/>
          </p:nvPr>
        </p:nvSpPr>
        <p:spPr/>
        <p:txBody>
          <a:bodyPr rtlCol="0"/>
          <a:lstStyle/>
          <a:p>
            <a:pPr rtl="0"/>
            <a:r>
              <a:rPr lang="es-ES" dirty="0" smtClean="0"/>
              <a:t>3165434015</a:t>
            </a:r>
            <a:endParaRPr lang="es-ES" dirty="0"/>
          </a:p>
        </p:txBody>
      </p:sp>
      <p:sp>
        <p:nvSpPr>
          <p:cNvPr id="23" name="Marcador de texto 22">
            <a:extLst>
              <a:ext uri="{FF2B5EF4-FFF2-40B4-BE49-F238E27FC236}">
                <a16:creationId xmlns:a16="http://schemas.microsoft.com/office/drawing/2014/main" id="{A0B41C33-430D-4B31-A546-F85646919475}"/>
              </a:ext>
            </a:extLst>
          </p:cNvPr>
          <p:cNvSpPr>
            <a:spLocks noGrp="1"/>
          </p:cNvSpPr>
          <p:nvPr>
            <p:ph type="body" sz="quarter" idx="17"/>
          </p:nvPr>
        </p:nvSpPr>
        <p:spPr/>
        <p:txBody>
          <a:bodyPr rtlCol="0"/>
          <a:lstStyle/>
          <a:p>
            <a:pPr rtl="0"/>
            <a:r>
              <a:rPr lang="es-ES" dirty="0" smtClean="0"/>
              <a:t>daviacv25@udenar.edu.co</a:t>
            </a:r>
            <a:endParaRPr lang="es-ES" dirty="0"/>
          </a:p>
        </p:txBody>
      </p:sp>
      <p:pic>
        <p:nvPicPr>
          <p:cNvPr id="4" name="Imagen 3"/>
          <p:cNvPicPr>
            <a:picLocks noChangeAspect="1"/>
          </p:cNvPicPr>
          <p:nvPr/>
        </p:nvPicPr>
        <p:blipFill>
          <a:blip r:embed="rId4"/>
          <a:stretch>
            <a:fillRect/>
          </a:stretch>
        </p:blipFill>
        <p:spPr>
          <a:xfrm>
            <a:off x="6372264" y="4635499"/>
            <a:ext cx="664947" cy="944925"/>
          </a:xfrm>
          <a:prstGeom prst="rect">
            <a:avLst/>
          </a:prstGeom>
        </p:spPr>
      </p:pic>
    </p:spTree>
    <p:extLst>
      <p:ext uri="{BB962C8B-B14F-4D97-AF65-F5344CB8AC3E}">
        <p14:creationId xmlns:p14="http://schemas.microsoft.com/office/powerpoint/2010/main" val="2260955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BE11BF-33A5-4653-A144-CCCBACF58C30}"/>
              </a:ext>
            </a:extLst>
          </p:cNvPr>
          <p:cNvSpPr>
            <a:spLocks noGrp="1"/>
          </p:cNvSpPr>
          <p:nvPr>
            <p:ph type="title"/>
          </p:nvPr>
        </p:nvSpPr>
        <p:spPr/>
        <p:txBody>
          <a:bodyPr rtlCol="0"/>
          <a:lstStyle/>
          <a:p>
            <a:pPr rtl="0"/>
            <a:r>
              <a:rPr lang="es-ES" dirty="0" smtClean="0"/>
              <a:t>BASE </a:t>
            </a:r>
            <a:r>
              <a:rPr lang="es-ES" b="0" dirty="0" smtClean="0"/>
              <a:t>DE DATOS</a:t>
            </a:r>
            <a:endParaRPr lang="es-ES" b="0" dirty="0"/>
          </a:p>
        </p:txBody>
      </p:sp>
      <p:sp>
        <p:nvSpPr>
          <p:cNvPr id="9" name="Marcador de texto 8">
            <a:extLst>
              <a:ext uri="{FF2B5EF4-FFF2-40B4-BE49-F238E27FC236}">
                <a16:creationId xmlns:a16="http://schemas.microsoft.com/office/drawing/2014/main" id="{53469036-D1FB-4164-96AE-B6D8CECCFC96}"/>
              </a:ext>
            </a:extLst>
          </p:cNvPr>
          <p:cNvSpPr>
            <a:spLocks noGrp="1"/>
          </p:cNvSpPr>
          <p:nvPr>
            <p:ph type="body" sz="quarter" idx="13"/>
          </p:nvPr>
        </p:nvSpPr>
        <p:spPr/>
        <p:txBody>
          <a:bodyPr rtlCol="0"/>
          <a:lstStyle/>
          <a:p>
            <a:r>
              <a:rPr lang="es-CO" dirty="0"/>
              <a:t>Dataset de 3754 imágenes de </a:t>
            </a:r>
            <a:r>
              <a:rPr lang="es-CO" dirty="0" smtClean="0"/>
              <a:t>rostros humanos </a:t>
            </a:r>
            <a:r>
              <a:rPr lang="es-CO" dirty="0"/>
              <a:t>con tamaño 128x128x3.</a:t>
            </a:r>
          </a:p>
          <a:p>
            <a:pPr rtl="0"/>
            <a:endParaRPr lang="es-ES" dirty="0"/>
          </a:p>
        </p:txBody>
      </p:sp>
      <p:pic>
        <p:nvPicPr>
          <p:cNvPr id="13" name="Marcador de posición de imagen 12" title="Horizont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3"/>
          <a:srcRect l="23313" r="23313"/>
          <a:stretch/>
        </p:blipFill>
        <p:spPr/>
      </p:pic>
      <p:sp>
        <p:nvSpPr>
          <p:cNvPr id="11" name="Marcador de pie de página 10">
            <a:extLst>
              <a:ext uri="{FF2B5EF4-FFF2-40B4-BE49-F238E27FC236}">
                <a16:creationId xmlns:a16="http://schemas.microsoft.com/office/drawing/2014/main" id="{47F4D2C2-B71A-4089-A3FE-603C32706CA6}"/>
              </a:ext>
            </a:extLst>
          </p:cNvPr>
          <p:cNvSpPr>
            <a:spLocks noGrp="1"/>
          </p:cNvSpPr>
          <p:nvPr>
            <p:ph type="ftr" sz="quarter" idx="14"/>
          </p:nvPr>
        </p:nvSpPr>
        <p:spPr/>
        <p:txBody>
          <a:bodyPr rtlCol="0"/>
          <a:lstStyle/>
          <a:p>
            <a:r>
              <a:rPr lang="es-ES" dirty="0"/>
              <a:t>Universidad de Nariño- Facultad de Ingenierías</a:t>
            </a:r>
            <a:br>
              <a:rPr lang="es-ES" dirty="0"/>
            </a:br>
            <a:r>
              <a:rPr lang="es-ES" dirty="0"/>
              <a:t>Programa : Electrónica – David Córdoba</a:t>
            </a:r>
          </a:p>
        </p:txBody>
      </p:sp>
      <p:sp>
        <p:nvSpPr>
          <p:cNvPr id="12" name="Marcador de número de diapositiva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rtlCol="0"/>
          <a:lstStyle/>
          <a:p>
            <a:pPr rtl="0"/>
            <a:fld id="{8699F50C-BE38-4BD0-BA84-9B090E1F2B9B}" type="slidenum">
              <a:rPr lang="es-ES" smtClean="0"/>
              <a:pPr rtl="0"/>
              <a:t>5</a:t>
            </a:fld>
            <a:endParaRPr lang="es-ES" dirty="0"/>
          </a:p>
        </p:txBody>
      </p:sp>
      <p:pic>
        <p:nvPicPr>
          <p:cNvPr id="6" name="Marcador de contenido 5"/>
          <p:cNvPicPr>
            <a:picLocks noGrp="1" noChangeAspect="1"/>
          </p:cNvPicPr>
          <p:nvPr>
            <p:ph idx="1"/>
          </p:nvPr>
        </p:nvPicPr>
        <p:blipFill>
          <a:blip r:embed="rId4"/>
          <a:stretch>
            <a:fillRect/>
          </a:stretch>
        </p:blipFill>
        <p:spPr>
          <a:xfrm>
            <a:off x="1278730" y="3804444"/>
            <a:ext cx="4464117" cy="2256722"/>
          </a:xfrm>
          <a:prstGeom prst="rect">
            <a:avLst/>
          </a:prstGeom>
        </p:spPr>
      </p:pic>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p:txBody>
          <a:bodyPr rtlCol="0"/>
          <a:lstStyle/>
          <a:p>
            <a:pPr rtl="0"/>
            <a:r>
              <a:rPr lang="es-ES" dirty="0" smtClean="0"/>
              <a:t>Explicación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520492" y="1376932"/>
            <a:ext cx="7408661" cy="948257"/>
          </a:xfrm>
        </p:spPr>
        <p:txBody>
          <a:bodyPr rtlCol="0"/>
          <a:lstStyle/>
          <a:p>
            <a:pPr algn="just"/>
            <a:r>
              <a:rPr lang="es-CO" dirty="0"/>
              <a:t>Para usar el dataset en el proyecto se usa la siguiente función de código, la línea de código marcada sirve para normalizar [0 - 1] las imágenes.</a:t>
            </a:r>
            <a:endParaRPr lang="en-US" dirty="0"/>
          </a:p>
        </p:txBody>
      </p:sp>
      <p:sp>
        <p:nvSpPr>
          <p:cNvPr id="15" name="Marcador de texto 14">
            <a:extLst>
              <a:ext uri="{FF2B5EF4-FFF2-40B4-BE49-F238E27FC236}">
                <a16:creationId xmlns:a16="http://schemas.microsoft.com/office/drawing/2014/main" id="{24E18385-8BEA-4522-ABAA-5AB38F0D4FC2}"/>
              </a:ext>
            </a:extLst>
          </p:cNvPr>
          <p:cNvSpPr>
            <a:spLocks noGrp="1"/>
          </p:cNvSpPr>
          <p:nvPr>
            <p:ph type="body" idx="1"/>
          </p:nvPr>
        </p:nvSpPr>
        <p:spPr>
          <a:xfrm>
            <a:off x="520698" y="2325188"/>
            <a:ext cx="5475290" cy="560887"/>
          </a:xfrm>
        </p:spPr>
        <p:txBody>
          <a:bodyPr rtlCol="0"/>
          <a:lstStyle/>
          <a:p>
            <a:pPr rtl="0"/>
            <a:r>
              <a:rPr lang="es-ES" dirty="0" smtClean="0"/>
              <a:t>Cargar dataset al proyecto.</a:t>
            </a:r>
            <a:endParaRPr lang="es-E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6</a:t>
            </a:fld>
            <a:endParaRPr lang="es-ES" dirty="0"/>
          </a:p>
        </p:txBody>
      </p:sp>
      <p:pic>
        <p:nvPicPr>
          <p:cNvPr id="22" name="Marcador de contenido 21"/>
          <p:cNvPicPr>
            <a:picLocks noGrp="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520700" y="3012362"/>
            <a:ext cx="5971540" cy="3166369"/>
          </a:xfrm>
          <a:prstGeom prst="rect">
            <a:avLst/>
          </a:prstGeom>
          <a:noFill/>
          <a:ln>
            <a:noFill/>
          </a:ln>
        </p:spPr>
      </p:pic>
      <p:pic>
        <p:nvPicPr>
          <p:cNvPr id="23" name="Picture 6" descr="Resultado de imagen de anaconda program&quot;"/>
          <p:cNvPicPr>
            <a:picLocks noChangeAspect="1" noChangeArrowheads="1"/>
          </p:cNvPicPr>
          <p:nvPr/>
        </p:nvPicPr>
        <p:blipFill>
          <a:blip r:embed="rId4"/>
          <a:srcRect/>
          <a:stretch>
            <a:fillRect/>
          </a:stretch>
        </p:blipFill>
        <p:spPr bwMode="auto">
          <a:xfrm rot="591590">
            <a:off x="7213441" y="2798120"/>
            <a:ext cx="2349270" cy="1172007"/>
          </a:xfrm>
          <a:prstGeom prst="rect">
            <a:avLst/>
          </a:prstGeom>
          <a:noFill/>
        </p:spPr>
      </p:pic>
      <p:pic>
        <p:nvPicPr>
          <p:cNvPr id="24" name="Picture 2" descr="Resultado de imagen de tensorflow keras anaconda&quot;"/>
          <p:cNvPicPr>
            <a:picLocks noChangeAspect="1" noChangeArrowheads="1"/>
          </p:cNvPicPr>
          <p:nvPr/>
        </p:nvPicPr>
        <p:blipFill>
          <a:blip r:embed="rId5"/>
          <a:srcRect l="34783" r="28261" b="57971"/>
          <a:stretch>
            <a:fillRect/>
          </a:stretch>
        </p:blipFill>
        <p:spPr bwMode="auto">
          <a:xfrm rot="21248551">
            <a:off x="7453655" y="4417605"/>
            <a:ext cx="1868841" cy="1594011"/>
          </a:xfrm>
          <a:prstGeom prst="rect">
            <a:avLst/>
          </a:prstGeom>
          <a:noFill/>
        </p:spPr>
      </p:pic>
      <p:pic>
        <p:nvPicPr>
          <p:cNvPr id="25" name="Picture 8" descr="Resultado de imagen de python&quot;"/>
          <p:cNvPicPr>
            <a:picLocks noChangeAspect="1" noChangeArrowheads="1"/>
          </p:cNvPicPr>
          <p:nvPr/>
        </p:nvPicPr>
        <p:blipFill>
          <a:blip r:embed="rId6" cstate="print"/>
          <a:srcRect/>
          <a:stretch>
            <a:fillRect/>
          </a:stretch>
        </p:blipFill>
        <p:spPr bwMode="auto">
          <a:xfrm rot="20504852">
            <a:off x="9850937" y="2864086"/>
            <a:ext cx="1530309" cy="1530309"/>
          </a:xfrm>
          <a:prstGeom prst="rect">
            <a:avLst/>
          </a:prstGeom>
          <a:noFill/>
        </p:spPr>
      </p:pic>
      <p:pic>
        <p:nvPicPr>
          <p:cNvPr id="26" name="Picture 4" descr="Resultado de imagen de keras&quot;"/>
          <p:cNvPicPr>
            <a:picLocks noChangeAspect="1" noChangeArrowheads="1"/>
          </p:cNvPicPr>
          <p:nvPr/>
        </p:nvPicPr>
        <p:blipFill>
          <a:blip r:embed="rId7"/>
          <a:srcRect/>
          <a:stretch>
            <a:fillRect/>
          </a:stretch>
        </p:blipFill>
        <p:spPr bwMode="auto">
          <a:xfrm rot="21321636">
            <a:off x="9669915" y="5068709"/>
            <a:ext cx="2136411" cy="685082"/>
          </a:xfrm>
          <a:prstGeom prst="rect">
            <a:avLst/>
          </a:prstGeom>
          <a:noFill/>
        </p:spPr>
      </p:pic>
      <p:pic>
        <p:nvPicPr>
          <p:cNvPr id="13" name="Imagen 12"/>
          <p:cNvPicPr>
            <a:picLocks noChangeAspect="1"/>
          </p:cNvPicPr>
          <p:nvPr/>
        </p:nvPicPr>
        <p:blipFill rotWithShape="1">
          <a:blip r:embed="rId8"/>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3">
            <a:extLst>
              <a:ext uri="{FF2B5EF4-FFF2-40B4-BE49-F238E27FC236}">
                <a16:creationId xmlns:a16="http://schemas.microsoft.com/office/drawing/2014/main" id="{1ABD613F-111C-41D6-9F8E-8B2C42A5E047}"/>
              </a:ext>
            </a:extLst>
          </p:cNvPr>
          <p:cNvSpPr>
            <a:spLocks noGrp="1"/>
          </p:cNvSpPr>
          <p:nvPr>
            <p:ph type="title"/>
          </p:nvPr>
        </p:nvSpPr>
        <p:spPr>
          <a:xfrm>
            <a:off x="531377" y="1308484"/>
            <a:ext cx="7985605" cy="1215566"/>
          </a:xfrm>
        </p:spPr>
        <p:txBody>
          <a:bodyPr rtlCol="0">
            <a:normAutofit fontScale="90000"/>
          </a:bodyPr>
          <a:lstStyle/>
          <a:p>
            <a:r>
              <a:rPr lang="es-ES" dirty="0"/>
              <a:t>Explicación </a:t>
            </a:r>
            <a:r>
              <a:rPr lang="es-ES" b="0" dirty="0" smtClean="0"/>
              <a:t>Algoritmo</a:t>
            </a:r>
            <a:br>
              <a:rPr lang="es-ES" b="0" dirty="0" smtClean="0"/>
            </a:br>
            <a:r>
              <a:rPr lang="es-ES" dirty="0" smtClean="0"/>
              <a:t>Red Neuronal </a:t>
            </a:r>
            <a:r>
              <a:rPr lang="es-ES" b="0" dirty="0" smtClean="0"/>
              <a:t>Generativa Adversaria</a:t>
            </a:r>
            <a:endParaRPr lang="es-ES" b="0" dirty="0"/>
          </a:p>
        </p:txBody>
      </p:sp>
      <p:sp>
        <p:nvSpPr>
          <p:cNvPr id="43" name="Marcador de texto 8">
            <a:extLst>
              <a:ext uri="{FF2B5EF4-FFF2-40B4-BE49-F238E27FC236}">
                <a16:creationId xmlns:a16="http://schemas.microsoft.com/office/drawing/2014/main" id="{EA7C22CB-613A-4C0B-90B3-4A405F793D3C}"/>
              </a:ext>
            </a:extLst>
          </p:cNvPr>
          <p:cNvSpPr>
            <a:spLocks noGrp="1"/>
          </p:cNvSpPr>
          <p:nvPr>
            <p:ph type="body" sz="quarter" idx="13"/>
          </p:nvPr>
        </p:nvSpPr>
        <p:spPr>
          <a:xfrm>
            <a:off x="531379" y="2563477"/>
            <a:ext cx="7345524" cy="1198626"/>
          </a:xfrm>
        </p:spPr>
        <p:txBody>
          <a:bodyPr rtlCol="0"/>
          <a:lstStyle/>
          <a:p>
            <a:pPr algn="just"/>
            <a:r>
              <a:rPr lang="es-ES" b="1" dirty="0" smtClean="0">
                <a:solidFill>
                  <a:schemeClr val="accent1"/>
                </a:solidFill>
                <a:latin typeface="+mj-lt"/>
                <a:ea typeface="+mj-ea"/>
                <a:cs typeface="+mj-cs"/>
              </a:rPr>
              <a:t>MODELO DEL GENERADOR</a:t>
            </a:r>
            <a:r>
              <a:rPr lang="es-ES" dirty="0" smtClean="0"/>
              <a:t>:</a:t>
            </a:r>
            <a:r>
              <a:rPr lang="es-CO" dirty="0" smtClean="0"/>
              <a:t>tomará </a:t>
            </a:r>
            <a:r>
              <a:rPr lang="es-CO" dirty="0"/>
              <a:t>un vector con cien números aleatorios y será entrenado para generar imágenes de 128x128. Progresivamente serán más parecidas a un rostro real.</a:t>
            </a:r>
            <a:endParaRPr lang="en-US" dirty="0"/>
          </a:p>
          <a:p>
            <a:endParaRPr lang="es-ES" dirty="0"/>
          </a:p>
        </p:txBody>
      </p:sp>
      <p:pic>
        <p:nvPicPr>
          <p:cNvPr id="59" name="Marcador de posición de imagen 58" title="Edificio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3"/>
          <a:srcRect l="13492" r="13492"/>
          <a:stretch>
            <a:fillRect/>
          </a:stretch>
        </p:blipFill>
        <p:spPr/>
      </p:pic>
      <p:sp>
        <p:nvSpPr>
          <p:cNvPr id="35" name="Marcador de pie de página 34">
            <a:extLst>
              <a:ext uri="{FF2B5EF4-FFF2-40B4-BE49-F238E27FC236}">
                <a16:creationId xmlns:a16="http://schemas.microsoft.com/office/drawing/2014/main" id="{6390A22B-EC07-E942-A46F-F36FDD7FDB9D}"/>
              </a:ext>
            </a:extLst>
          </p:cNvPr>
          <p:cNvSpPr>
            <a:spLocks noGrp="1"/>
          </p:cNvSpPr>
          <p:nvPr>
            <p:ph type="ftr" sz="quarter" idx="15"/>
          </p:nvPr>
        </p:nvSpPr>
        <p:spPr/>
        <p:txBody>
          <a:bodyPr rtlCol="0"/>
          <a:lstStyle/>
          <a:p>
            <a:r>
              <a:rPr lang="es-ES" dirty="0"/>
              <a:t>Universidad de Nariño- Facultad de Ingenierías</a:t>
            </a:r>
            <a:br>
              <a:rPr lang="es-ES" dirty="0"/>
            </a:br>
            <a:r>
              <a:rPr lang="es-ES" dirty="0"/>
              <a:t>Programa : Electrónica – David Córdoba</a:t>
            </a:r>
          </a:p>
        </p:txBody>
      </p:sp>
      <p:sp>
        <p:nvSpPr>
          <p:cNvPr id="10" name="Marcador de número de diapositiva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es-ES" smtClean="0"/>
              <a:pPr rtl="0"/>
              <a:t>7</a:t>
            </a:fld>
            <a:endParaRPr lang="es-ES" dirty="0"/>
          </a:p>
        </p:txBody>
      </p:sp>
      <p:pic>
        <p:nvPicPr>
          <p:cNvPr id="4" name="Marcador de contenido 3"/>
          <p:cNvPicPr>
            <a:picLocks noGrp="1" noChangeAspect="1"/>
          </p:cNvPicPr>
          <p:nvPr>
            <p:ph idx="1"/>
          </p:nvPr>
        </p:nvPicPr>
        <p:blipFill>
          <a:blip r:embed="rId4"/>
          <a:stretch>
            <a:fillRect/>
          </a:stretch>
        </p:blipFill>
        <p:spPr>
          <a:xfrm>
            <a:off x="1183416" y="4036728"/>
            <a:ext cx="4786310" cy="2163138"/>
          </a:xfrm>
          <a:prstGeom prst="rect">
            <a:avLst/>
          </a:prstGeom>
        </p:spPr>
      </p:pic>
      <p:pic>
        <p:nvPicPr>
          <p:cNvPr id="9" name="Imagen 8"/>
          <p:cNvPicPr>
            <a:picLocks noChangeAspect="1"/>
          </p:cNvPicPr>
          <p:nvPr/>
        </p:nvPicPr>
        <p:blipFill rotWithShape="1">
          <a:blip r:embed="rId5"/>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13424243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3">
            <a:extLst>
              <a:ext uri="{FF2B5EF4-FFF2-40B4-BE49-F238E27FC236}">
                <a16:creationId xmlns:a16="http://schemas.microsoft.com/office/drawing/2014/main" id="{92896B42-4638-40D0-8887-7AB8D1D86B3D}"/>
              </a:ext>
            </a:extLst>
          </p:cNvPr>
          <p:cNvSpPr>
            <a:spLocks noGrp="1"/>
          </p:cNvSpPr>
          <p:nvPr>
            <p:ph type="title"/>
          </p:nvPr>
        </p:nvSpPr>
        <p:spPr>
          <a:xfrm>
            <a:off x="322590" y="492635"/>
            <a:ext cx="8333222" cy="1147969"/>
          </a:xfrm>
        </p:spPr>
        <p:txBody>
          <a:bodyPr rtlCol="0">
            <a:normAutofit/>
          </a:bodyPr>
          <a:lstStyle/>
          <a:p>
            <a:r>
              <a:rPr lang="es-CO" sz="3600" b="0" dirty="0"/>
              <a:t>OPTIMIZADOR, METRICA </a:t>
            </a:r>
            <a:r>
              <a:rPr lang="es-CO" sz="3600" dirty="0"/>
              <a:t>Y ALPHA DE LA FUNCION DE ACTIVACION LEAKY </a:t>
            </a:r>
            <a:r>
              <a:rPr lang="es-CO" sz="3600" dirty="0" smtClean="0"/>
              <a:t>RELU</a:t>
            </a:r>
            <a:endParaRPr lang="es-ES" sz="3600" dirty="0"/>
          </a:p>
        </p:txBody>
      </p:sp>
      <p:sp>
        <p:nvSpPr>
          <p:cNvPr id="17" name="Marcador de texto 18">
            <a:extLst>
              <a:ext uri="{FF2B5EF4-FFF2-40B4-BE49-F238E27FC236}">
                <a16:creationId xmlns:a16="http://schemas.microsoft.com/office/drawing/2014/main" id="{D7CE36F2-C321-46C5-AFD9-00917224D390}"/>
              </a:ext>
            </a:extLst>
          </p:cNvPr>
          <p:cNvSpPr>
            <a:spLocks noGrp="1"/>
          </p:cNvSpPr>
          <p:nvPr>
            <p:ph type="body" sz="quarter" idx="16"/>
          </p:nvPr>
        </p:nvSpPr>
        <p:spPr>
          <a:xfrm>
            <a:off x="361513" y="1644049"/>
            <a:ext cx="8429789" cy="1451848"/>
          </a:xfrm>
        </p:spPr>
        <p:txBody>
          <a:bodyPr rtlCol="0"/>
          <a:lstStyle/>
          <a:p>
            <a:pPr algn="just"/>
            <a:r>
              <a:rPr lang="es-CO" dirty="0"/>
              <a:t>Se usará el optimizador Adam que es una variante del gradiente descendente pero que necesita menos iteraciones para lograr la convergencia. El error a usar será la entropía </a:t>
            </a:r>
            <a:r>
              <a:rPr lang="es-CO" dirty="0" smtClean="0"/>
              <a:t>cruzada. El la pendiente de la función de activación  se representa como LEAKY_SLOPE.</a:t>
            </a:r>
            <a:endParaRPr lang="en-US" dirty="0"/>
          </a:p>
        </p:txBody>
      </p:sp>
      <p:sp>
        <p:nvSpPr>
          <p:cNvPr id="33" name="Marcador de texto 32">
            <a:extLst>
              <a:ext uri="{FF2B5EF4-FFF2-40B4-BE49-F238E27FC236}">
                <a16:creationId xmlns:a16="http://schemas.microsoft.com/office/drawing/2014/main" id="{7CFD0302-279C-8A48-9E27-AD5B08D6501E}"/>
              </a:ext>
            </a:extLst>
          </p:cNvPr>
          <p:cNvSpPr>
            <a:spLocks noGrp="1"/>
          </p:cNvSpPr>
          <p:nvPr>
            <p:ph type="body" sz="quarter" idx="19"/>
          </p:nvPr>
        </p:nvSpPr>
        <p:spPr>
          <a:xfrm>
            <a:off x="531814" y="3892730"/>
            <a:ext cx="4301443" cy="1789613"/>
          </a:xfrm>
        </p:spPr>
        <p:txBody>
          <a:bodyPr rtlCol="0"/>
          <a:lstStyle/>
          <a:p>
            <a:r>
              <a:rPr lang="es-CO" dirty="0"/>
              <a:t>FUNCIONES DE ACTIVACIÓN</a:t>
            </a:r>
            <a:endParaRPr lang="en-US" dirty="0"/>
          </a:p>
          <a:p>
            <a:pPr algn="just"/>
            <a:r>
              <a:rPr lang="es-CO" dirty="0" smtClean="0"/>
              <a:t>se </a:t>
            </a:r>
            <a:r>
              <a:rPr lang="es-CO" dirty="0"/>
              <a:t>muestran las funciones de activación que se usan para este ejemplo práctico.</a:t>
            </a:r>
            <a:endParaRPr lang="en-US" dirty="0"/>
          </a:p>
        </p:txBody>
      </p:sp>
      <p:sp>
        <p:nvSpPr>
          <p:cNvPr id="3" name="Marcador de pie de página 2">
            <a:extLst>
              <a:ext uri="{FF2B5EF4-FFF2-40B4-BE49-F238E27FC236}">
                <a16:creationId xmlns:a16="http://schemas.microsoft.com/office/drawing/2014/main" id="{B04C11C9-3DF6-471E-87C0-4DCED41031D4}"/>
              </a:ext>
            </a:extLst>
          </p:cNvPr>
          <p:cNvSpPr>
            <a:spLocks noGrp="1"/>
          </p:cNvSpPr>
          <p:nvPr>
            <p:ph type="ftr" sz="quarter" idx="17"/>
          </p:nvPr>
        </p:nvSpPr>
        <p:spPr/>
        <p:txBody>
          <a:bodyPr rtlCol="0"/>
          <a:lstStyle/>
          <a:p>
            <a:pPr rtl="0"/>
            <a:r>
              <a:rPr lang="es-ES" dirty="0"/>
              <a:t>Agregue un pie de página</a:t>
            </a:r>
          </a:p>
        </p:txBody>
      </p:sp>
      <p:sp>
        <p:nvSpPr>
          <p:cNvPr id="4" name="Marcador de número de diapositiva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rtlCol="0"/>
          <a:lstStyle/>
          <a:p>
            <a:pPr rtl="0"/>
            <a:fld id="{8699F50C-BE38-4BD0-BA84-9B090E1F2B9B}" type="slidenum">
              <a:rPr lang="es-ES" smtClean="0"/>
              <a:pPr rtl="0"/>
              <a:t>8</a:t>
            </a:fld>
            <a:endParaRPr lang="es-ES" dirty="0"/>
          </a:p>
        </p:txBody>
      </p:sp>
      <p:pic>
        <p:nvPicPr>
          <p:cNvPr id="9" name="Imagen 8"/>
          <p:cNvPicPr/>
          <p:nvPr/>
        </p:nvPicPr>
        <p:blipFill rotWithShape="1">
          <a:blip r:embed="rId3">
            <a:extLst>
              <a:ext uri="{28A0092B-C50C-407E-A947-70E740481C1C}">
                <a14:useLocalDpi xmlns:a14="http://schemas.microsoft.com/office/drawing/2010/main" val="0"/>
              </a:ext>
            </a:extLst>
          </a:blip>
          <a:srcRect/>
          <a:stretch/>
        </p:blipFill>
        <p:spPr bwMode="auto">
          <a:xfrm>
            <a:off x="531814" y="3142570"/>
            <a:ext cx="3387043" cy="367664"/>
          </a:xfrm>
          <a:prstGeom prst="rect">
            <a:avLst/>
          </a:prstGeom>
          <a:noFill/>
          <a:ln>
            <a:noFill/>
          </a:ln>
          <a:extLst>
            <a:ext uri="{53640926-AAD7-44D8-BBD7-CCE9431645EC}">
              <a14:shadowObscured xmlns:a14="http://schemas.microsoft.com/office/drawing/2010/main"/>
            </a:ext>
          </a:extLst>
        </p:spPr>
      </p:pic>
      <p:pic>
        <p:nvPicPr>
          <p:cNvPr id="11" name="Imagen 10"/>
          <p:cNvPicPr/>
          <p:nvPr/>
        </p:nvPicPr>
        <p:blipFill>
          <a:blip r:embed="rId4">
            <a:extLst>
              <a:ext uri="{28A0092B-C50C-407E-A947-70E740481C1C}">
                <a14:useLocalDpi xmlns:a14="http://schemas.microsoft.com/office/drawing/2010/main" val="0"/>
              </a:ext>
            </a:extLst>
          </a:blip>
          <a:srcRect/>
          <a:stretch>
            <a:fillRect/>
          </a:stretch>
        </p:blipFill>
        <p:spPr bwMode="auto">
          <a:xfrm>
            <a:off x="7637385" y="3103381"/>
            <a:ext cx="2036854" cy="373109"/>
          </a:xfrm>
          <a:prstGeom prst="rect">
            <a:avLst/>
          </a:prstGeom>
          <a:noFill/>
          <a:ln>
            <a:noFill/>
          </a:ln>
        </p:spPr>
      </p:pic>
      <p:pic>
        <p:nvPicPr>
          <p:cNvPr id="12" name="Marcador de gráfico 11"/>
          <p:cNvPicPr>
            <a:picLocks noGrp="1"/>
          </p:cNvPicPr>
          <p:nvPr>
            <p:ph type="chart" sz="quarter" idx="10"/>
          </p:nvPr>
        </p:nvPicPr>
        <p:blipFill>
          <a:blip r:embed="rId5">
            <a:extLst>
              <a:ext uri="{28A0092B-C50C-407E-A947-70E740481C1C}">
                <a14:useLocalDpi xmlns:a14="http://schemas.microsoft.com/office/drawing/2010/main" val="0"/>
              </a:ext>
            </a:extLst>
          </a:blip>
          <a:srcRect/>
          <a:stretch>
            <a:fillRect/>
          </a:stretch>
        </p:blipFill>
        <p:spPr bwMode="auto">
          <a:xfrm>
            <a:off x="5199017" y="3892730"/>
            <a:ext cx="6248881" cy="1884292"/>
          </a:xfrm>
          <a:prstGeom prst="rect">
            <a:avLst/>
          </a:prstGeom>
          <a:noFill/>
          <a:ln>
            <a:noFill/>
          </a:ln>
        </p:spPr>
      </p:pic>
      <p:pic>
        <p:nvPicPr>
          <p:cNvPr id="15" name="Imagen 14"/>
          <p:cNvPicPr/>
          <p:nvPr/>
        </p:nvPicPr>
        <p:blipFill rotWithShape="1">
          <a:blip r:embed="rId6">
            <a:extLst>
              <a:ext uri="{28A0092B-C50C-407E-A947-70E740481C1C}">
                <a14:useLocalDpi xmlns:a14="http://schemas.microsoft.com/office/drawing/2010/main" val="0"/>
              </a:ext>
            </a:extLst>
          </a:blip>
          <a:srcRect l="1666" t="18199"/>
          <a:stretch/>
        </p:blipFill>
        <p:spPr bwMode="auto">
          <a:xfrm>
            <a:off x="4309638" y="3129570"/>
            <a:ext cx="2914122" cy="367664"/>
          </a:xfrm>
          <a:prstGeom prst="rect">
            <a:avLst/>
          </a:prstGeom>
          <a:noFill/>
          <a:ln>
            <a:noFill/>
          </a:ln>
          <a:extLst>
            <a:ext uri="{53640926-AAD7-44D8-BBD7-CCE9431645EC}">
              <a14:shadowObscured xmlns:a14="http://schemas.microsoft.com/office/drawing/2010/main"/>
            </a:ext>
          </a:extLst>
        </p:spPr>
      </p:pic>
      <p:pic>
        <p:nvPicPr>
          <p:cNvPr id="13" name="Imagen 12"/>
          <p:cNvPicPr>
            <a:picLocks noChangeAspect="1"/>
          </p:cNvPicPr>
          <p:nvPr/>
        </p:nvPicPr>
        <p:blipFill rotWithShape="1">
          <a:blip r:embed="rId7"/>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310042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E3E5EE03-FBF6-46F5-8085-716AC6CE1C8C}"/>
              </a:ext>
            </a:extLst>
          </p:cNvPr>
          <p:cNvSpPr>
            <a:spLocks noGrp="1"/>
          </p:cNvSpPr>
          <p:nvPr>
            <p:ph type="title"/>
          </p:nvPr>
        </p:nvSpPr>
        <p:spPr>
          <a:xfrm>
            <a:off x="415024" y="191342"/>
            <a:ext cx="6858517" cy="800880"/>
          </a:xfrm>
        </p:spPr>
        <p:txBody>
          <a:bodyPr rtlCol="0"/>
          <a:lstStyle/>
          <a:p>
            <a:pPr rtl="0"/>
            <a:r>
              <a:rPr lang="es-ES" dirty="0" smtClean="0"/>
              <a:t>Explicación </a:t>
            </a:r>
            <a:r>
              <a:rPr lang="es-ES" b="0" dirty="0" smtClean="0"/>
              <a:t>Algoritmo</a:t>
            </a:r>
            <a:endParaRPr lang="es-ES" b="0" dirty="0"/>
          </a:p>
        </p:txBody>
      </p:sp>
      <p:sp>
        <p:nvSpPr>
          <p:cNvPr id="19" name="Marcador de texto 18">
            <a:extLst>
              <a:ext uri="{FF2B5EF4-FFF2-40B4-BE49-F238E27FC236}">
                <a16:creationId xmlns:a16="http://schemas.microsoft.com/office/drawing/2014/main" id="{DFE11F38-F66B-4F95-8224-6CCA69D57617}"/>
              </a:ext>
            </a:extLst>
          </p:cNvPr>
          <p:cNvSpPr>
            <a:spLocks noGrp="1"/>
          </p:cNvSpPr>
          <p:nvPr>
            <p:ph type="body" sz="quarter" idx="16"/>
          </p:nvPr>
        </p:nvSpPr>
        <p:spPr>
          <a:xfrm>
            <a:off x="416838" y="980987"/>
            <a:ext cx="6856703" cy="593838"/>
          </a:xfrm>
        </p:spPr>
        <p:txBody>
          <a:bodyPr rtlCol="0"/>
          <a:lstStyle/>
          <a:p>
            <a:pPr algn="just"/>
            <a:r>
              <a:rPr lang="es-CO" dirty="0"/>
              <a:t>Las líneas de código que representan </a:t>
            </a:r>
            <a:r>
              <a:rPr lang="es-CO" dirty="0" smtClean="0"/>
              <a:t>al modelo </a:t>
            </a:r>
            <a:r>
              <a:rPr lang="es-CO" dirty="0"/>
              <a:t>generador </a:t>
            </a:r>
            <a:r>
              <a:rPr lang="es-CO" dirty="0" smtClean="0"/>
              <a:t>son las siguientes:</a:t>
            </a:r>
            <a:endParaRPr lang="en-US" dirty="0"/>
          </a:p>
        </p:txBody>
      </p:sp>
      <p:sp>
        <p:nvSpPr>
          <p:cNvPr id="20" name="Marcador de pie de página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es-ES" dirty="0" smtClean="0"/>
              <a:t>Universidad de Nariño- Facultad de Ingenierías</a:t>
            </a:r>
            <a:br>
              <a:rPr lang="es-ES" dirty="0" smtClean="0"/>
            </a:br>
            <a:r>
              <a:rPr lang="es-ES" dirty="0" smtClean="0"/>
              <a:t>Programa : Electrónica – David Córdoba</a:t>
            </a:r>
            <a:endParaRPr lang="es-ES" dirty="0"/>
          </a:p>
        </p:txBody>
      </p:sp>
      <p:sp>
        <p:nvSpPr>
          <p:cNvPr id="21" name="Marcador de número de diapositiva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es-ES" smtClean="0"/>
              <a:pPr rtl="0"/>
              <a:t>9</a:t>
            </a:fld>
            <a:endParaRPr lang="es-ES" dirty="0"/>
          </a:p>
        </p:txBody>
      </p:sp>
      <p:pic>
        <p:nvPicPr>
          <p:cNvPr id="23" name="Picture 6" descr="Resultado de imagen de anaconda program&quot;"/>
          <p:cNvPicPr>
            <a:picLocks noChangeAspect="1" noChangeArrowheads="1"/>
          </p:cNvPicPr>
          <p:nvPr/>
        </p:nvPicPr>
        <p:blipFill>
          <a:blip r:embed="rId3"/>
          <a:srcRect/>
          <a:stretch>
            <a:fillRect/>
          </a:stretch>
        </p:blipFill>
        <p:spPr bwMode="auto">
          <a:xfrm rot="591590">
            <a:off x="7213441" y="2798120"/>
            <a:ext cx="2349270" cy="1172007"/>
          </a:xfrm>
          <a:prstGeom prst="rect">
            <a:avLst/>
          </a:prstGeom>
          <a:noFill/>
        </p:spPr>
      </p:pic>
      <p:pic>
        <p:nvPicPr>
          <p:cNvPr id="24" name="Picture 2" descr="Resultado de imagen de tensorflow keras anaconda&quot;"/>
          <p:cNvPicPr>
            <a:picLocks noChangeAspect="1" noChangeArrowheads="1"/>
          </p:cNvPicPr>
          <p:nvPr/>
        </p:nvPicPr>
        <p:blipFill>
          <a:blip r:embed="rId4"/>
          <a:srcRect l="34783" r="28261" b="57971"/>
          <a:stretch>
            <a:fillRect/>
          </a:stretch>
        </p:blipFill>
        <p:spPr bwMode="auto">
          <a:xfrm rot="21248551">
            <a:off x="7453655" y="4417605"/>
            <a:ext cx="1868841" cy="1594011"/>
          </a:xfrm>
          <a:prstGeom prst="rect">
            <a:avLst/>
          </a:prstGeom>
          <a:noFill/>
        </p:spPr>
      </p:pic>
      <p:pic>
        <p:nvPicPr>
          <p:cNvPr id="25" name="Picture 8" descr="Resultado de imagen de python&quot;"/>
          <p:cNvPicPr>
            <a:picLocks noChangeAspect="1" noChangeArrowheads="1"/>
          </p:cNvPicPr>
          <p:nvPr/>
        </p:nvPicPr>
        <p:blipFill>
          <a:blip r:embed="rId5" cstate="print"/>
          <a:srcRect/>
          <a:stretch>
            <a:fillRect/>
          </a:stretch>
        </p:blipFill>
        <p:spPr bwMode="auto">
          <a:xfrm rot="20504852">
            <a:off x="9850937" y="2864086"/>
            <a:ext cx="1530309" cy="1530309"/>
          </a:xfrm>
          <a:prstGeom prst="rect">
            <a:avLst/>
          </a:prstGeom>
          <a:noFill/>
        </p:spPr>
      </p:pic>
      <p:pic>
        <p:nvPicPr>
          <p:cNvPr id="26" name="Picture 4" descr="Resultado de imagen de keras&quot;"/>
          <p:cNvPicPr>
            <a:picLocks noChangeAspect="1" noChangeArrowheads="1"/>
          </p:cNvPicPr>
          <p:nvPr/>
        </p:nvPicPr>
        <p:blipFill>
          <a:blip r:embed="rId6"/>
          <a:srcRect/>
          <a:stretch>
            <a:fillRect/>
          </a:stretch>
        </p:blipFill>
        <p:spPr bwMode="auto">
          <a:xfrm rot="21321636">
            <a:off x="9669915" y="5068709"/>
            <a:ext cx="2136411" cy="685082"/>
          </a:xfrm>
          <a:prstGeom prst="rect">
            <a:avLst/>
          </a:prstGeom>
          <a:noFill/>
        </p:spPr>
      </p:pic>
      <p:pic>
        <p:nvPicPr>
          <p:cNvPr id="16" name="Marcador de contenido 15"/>
          <p:cNvPicPr>
            <a:picLocks noGrp="1"/>
          </p:cNvPicPr>
          <p:nvPr>
            <p:ph sz="half" idx="13"/>
          </p:nvPr>
        </p:nvPicPr>
        <p:blipFill>
          <a:blip r:embed="rId7">
            <a:extLst>
              <a:ext uri="{28A0092B-C50C-407E-A947-70E740481C1C}">
                <a14:useLocalDpi xmlns:a14="http://schemas.microsoft.com/office/drawing/2010/main" val="0"/>
              </a:ext>
            </a:extLst>
          </a:blip>
          <a:srcRect/>
          <a:stretch>
            <a:fillRect/>
          </a:stretch>
        </p:blipFill>
        <p:spPr bwMode="auto">
          <a:xfrm>
            <a:off x="809897" y="1781868"/>
            <a:ext cx="4349931" cy="4320950"/>
          </a:xfrm>
          <a:prstGeom prst="rect">
            <a:avLst/>
          </a:prstGeom>
          <a:noFill/>
          <a:ln>
            <a:noFill/>
          </a:ln>
        </p:spPr>
      </p:pic>
      <p:pic>
        <p:nvPicPr>
          <p:cNvPr id="12" name="Imagen 11"/>
          <p:cNvPicPr>
            <a:picLocks noChangeAspect="1"/>
          </p:cNvPicPr>
          <p:nvPr/>
        </p:nvPicPr>
        <p:blipFill rotWithShape="1">
          <a:blip r:embed="rId8"/>
          <a:srcRect r="23520" b="3811"/>
          <a:stretch/>
        </p:blipFill>
        <p:spPr>
          <a:xfrm>
            <a:off x="10986183" y="326067"/>
            <a:ext cx="901015" cy="522230"/>
          </a:xfrm>
          <a:prstGeom prst="rect">
            <a:avLst/>
          </a:prstGeom>
        </p:spPr>
      </p:pic>
    </p:spTree>
    <p:extLst>
      <p:ext uri="{BB962C8B-B14F-4D97-AF65-F5344CB8AC3E}">
        <p14:creationId xmlns:p14="http://schemas.microsoft.com/office/powerpoint/2010/main" val="1031862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45_TF00951641.potx" id="{5DC35D6A-7AF7-4DE7-8731-812528C97C0C}" vid="{9531A767-EDB9-4E24-A3CF-953A0F5A2E6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9AA90D-A39D-4F83-B1BD-92099B1CAD0D}">
  <ds:schemaRefs>
    <ds:schemaRef ds:uri="http://schemas.microsoft.com/sharepoint/v3/contenttype/forms"/>
  </ds:schemaRefs>
</ds:datastoreItem>
</file>

<file path=customXml/itemProps2.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hexágono clara</Template>
  <TotalTime>0</TotalTime>
  <Words>1950</Words>
  <Application>Microsoft Office PowerPoint</Application>
  <PresentationFormat>Panorámica</PresentationFormat>
  <Paragraphs>277</Paragraphs>
  <Slides>44</Slides>
  <Notes>44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Arial Black</vt:lpstr>
      <vt:lpstr>Calibri</vt:lpstr>
      <vt:lpstr>Calibri Light</vt:lpstr>
      <vt:lpstr>CiscoSans ExtraLight</vt:lpstr>
      <vt:lpstr>Gill Sans SemiBold</vt:lpstr>
      <vt:lpstr>Times New Roman</vt:lpstr>
      <vt:lpstr>Tema de Office</vt:lpstr>
      <vt:lpstr>Generación de Rostros Artificiales Usando Redes Neuronales Generativas Adversarias (GAN)</vt:lpstr>
      <vt:lpstr>Explicación del algoritmo de generación de rostros artificiales </vt:lpstr>
      <vt:lpstr>Red Neuronal Generativa Adversaria</vt:lpstr>
      <vt:lpstr>Red Neuronal Generativa Adversaria</vt:lpstr>
      <vt:lpstr>BASE DE DATOS</vt:lpstr>
      <vt:lpstr>Explicación Algoritmo</vt:lpstr>
      <vt:lpstr>Explicación Algoritmo Red Neuronal Generativa Adversaria</vt:lpstr>
      <vt:lpstr>OPTIMIZADOR, METRICA Y ALPHA DE LA FUNCION DE ACTIVACION LEAKY RELU</vt:lpstr>
      <vt:lpstr>Explicación Algoritmo</vt:lpstr>
      <vt:lpstr>Explicación Algoritmo Red Neuronal Generativa Adversaria</vt:lpstr>
      <vt:lpstr>Explicación Algoritmo</vt:lpstr>
      <vt:lpstr>Explicación Algoritmo Red Neuronal Generativa Adversaria</vt:lpstr>
      <vt:lpstr>Explicación Algoritmo</vt:lpstr>
      <vt:lpstr>Explicación Algoritmo Red Neuronal Generativa Adversaria</vt:lpstr>
      <vt:lpstr>Explicación Algoritmo</vt:lpstr>
      <vt:lpstr>Resultados Algoritmo</vt:lpstr>
      <vt:lpstr>Resultados Algoritmo</vt:lpstr>
      <vt:lpstr>Resultados Algoritmo</vt:lpstr>
      <vt:lpstr>Resultados Algoritmo</vt:lpstr>
      <vt:lpstr>Resultados Algoritmo</vt:lpstr>
      <vt:lpstr>Resultados Algoritmo</vt:lpstr>
      <vt:lpstr>Resultados Algoritmo</vt:lpstr>
      <vt:lpstr>Resultados Algoritmo</vt:lpstr>
      <vt:lpstr>Resultados Algoritmo</vt:lpstr>
      <vt:lpstr>Resultados de Modelo entrenado</vt:lpstr>
      <vt:lpstr>SRGAN – SUPER RESOLUCIÓN USANDO REDES GENERATIVAS ADVERSARIAS (SUPER-RESOLUTION GENERATIVE ADVERSARIAL NETWORK).</vt:lpstr>
      <vt:lpstr>Operaciones mas usadas para el procesamiento de imágenes en redes  Convolucionales</vt:lpstr>
      <vt:lpstr>Padding</vt:lpstr>
      <vt:lpstr>Strides</vt:lpstr>
      <vt:lpstr>Max Pooling</vt:lpstr>
      <vt:lpstr>Stacking</vt:lpstr>
      <vt:lpstr>SUPER-RESOLUTION GENERATIVE ADVERSARIAL NETWORK </vt:lpstr>
      <vt:lpstr>SUPER-RESOLUTION GENERATIVE ADVERSARIAL NETWORK</vt:lpstr>
      <vt:lpstr>SUPER-RESOLUTION GENERATIVE ADVERSARIAL NETWORK MODELO GENERADOR</vt:lpstr>
      <vt:lpstr>SUPER-RESOLUTION GENERATIVE ADVERSARIAL NETWORK EJEMPLO: Segmentación de imágenes</vt:lpstr>
      <vt:lpstr>SUPER-RESOLUTION GENERATIVE ADVERSARIAL NETWORK, EJEMPLO Skip Connection</vt:lpstr>
      <vt:lpstr>SUPER-RESOLUTION GENERATIVE ADVERSARIAL NETWORK Bloques Residuales</vt:lpstr>
      <vt:lpstr>SUPER-RESOLUTION GENERATIVE ADVERSARIAL NETWORK FUNCION DE PÉRDIDA DE PERCEPCIÓN </vt:lpstr>
      <vt:lpstr>SUPER-RESOLUTION GENERATIVE ADVERSARIAL NETWORK PERDIDA ADVERSARIA</vt:lpstr>
      <vt:lpstr>SUPER-RESOLUTION GENERATIVE ADVERSARIAL NETWORK PÉRDIDA DE CONTENIDO </vt:lpstr>
      <vt:lpstr>SUPER-RESOLUTION GENERATIVE ADVERSARIAL NETWORK Resultados:</vt:lpstr>
      <vt:lpstr>SUPER-RESOLUTION GENERATIVE ADVERSARIAL NETWORK Resultados:</vt:lpstr>
      <vt:lpstr>Referencias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2019-11-19T21:55:08Z</dcterms:created>
  <dcterms:modified xsi:type="dcterms:W3CDTF">2020-01-29T22:47:27Z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